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0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E271-F7CA-49AC-9B7B-C091D7FA593B}" type="datetimeFigureOut">
              <a:rPr lang="ar-EG" smtClean="0"/>
              <a:t>23/01/1435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FFD4-518D-4104-B177-BCC8952F3BE9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E271-F7CA-49AC-9B7B-C091D7FA593B}" type="datetimeFigureOut">
              <a:rPr lang="ar-EG" smtClean="0"/>
              <a:t>23/01/1435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FFD4-518D-4104-B177-BCC8952F3BE9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E271-F7CA-49AC-9B7B-C091D7FA593B}" type="datetimeFigureOut">
              <a:rPr lang="ar-EG" smtClean="0"/>
              <a:t>23/01/1435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FFD4-518D-4104-B177-BCC8952F3BE9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E271-F7CA-49AC-9B7B-C091D7FA593B}" type="datetimeFigureOut">
              <a:rPr lang="ar-EG" smtClean="0"/>
              <a:t>23/01/1435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FFD4-518D-4104-B177-BCC8952F3BE9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E271-F7CA-49AC-9B7B-C091D7FA593B}" type="datetimeFigureOut">
              <a:rPr lang="ar-EG" smtClean="0"/>
              <a:t>23/01/1435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FFD4-518D-4104-B177-BCC8952F3BE9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E271-F7CA-49AC-9B7B-C091D7FA593B}" type="datetimeFigureOut">
              <a:rPr lang="ar-EG" smtClean="0"/>
              <a:t>23/01/1435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FFD4-518D-4104-B177-BCC8952F3BE9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E271-F7CA-49AC-9B7B-C091D7FA593B}" type="datetimeFigureOut">
              <a:rPr lang="ar-EG" smtClean="0"/>
              <a:t>23/01/1435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FFD4-518D-4104-B177-BCC8952F3BE9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E271-F7CA-49AC-9B7B-C091D7FA593B}" type="datetimeFigureOut">
              <a:rPr lang="ar-EG" smtClean="0"/>
              <a:t>23/01/1435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FFD4-518D-4104-B177-BCC8952F3BE9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E271-F7CA-49AC-9B7B-C091D7FA593B}" type="datetimeFigureOut">
              <a:rPr lang="ar-EG" smtClean="0"/>
              <a:t>23/01/1435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FFD4-518D-4104-B177-BCC8952F3BE9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E271-F7CA-49AC-9B7B-C091D7FA593B}" type="datetimeFigureOut">
              <a:rPr lang="ar-EG" smtClean="0"/>
              <a:t>23/01/1435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FFD4-518D-4104-B177-BCC8952F3BE9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E271-F7CA-49AC-9B7B-C091D7FA593B}" type="datetimeFigureOut">
              <a:rPr lang="ar-EG" smtClean="0"/>
              <a:t>23/01/1435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FFD4-518D-4104-B177-BCC8952F3BE9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CE271-F7CA-49AC-9B7B-C091D7FA593B}" type="datetimeFigureOut">
              <a:rPr lang="ar-EG" smtClean="0"/>
              <a:t>23/01/1435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8FFD4-518D-4104-B177-BCC8952F3BE9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Real-Time Human Pose Recognition in Parts from Single Depth Images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340696"/>
            <a:ext cx="7448872" cy="1752600"/>
          </a:xfrm>
        </p:spPr>
        <p:txBody>
          <a:bodyPr/>
          <a:lstStyle/>
          <a:p>
            <a:r>
              <a:rPr lang="en-US" dirty="0" smtClean="0"/>
              <a:t>Presented by: Mohammad A. </a:t>
            </a:r>
            <a:r>
              <a:rPr lang="en-US" dirty="0" err="1" smtClean="0"/>
              <a:t>Gowayyed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Depth Image Features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Simple </a:t>
            </a:r>
            <a:r>
              <a:rPr lang="en-US" dirty="0"/>
              <a:t>depth comparison features</a:t>
            </a:r>
            <a:endParaRPr lang="ar-E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3250" t="48740" r="30977" b="39920"/>
          <a:stretch>
            <a:fillRect/>
          </a:stretch>
        </p:blipFill>
        <p:spPr bwMode="auto">
          <a:xfrm>
            <a:off x="251520" y="2924944"/>
            <a:ext cx="8676456" cy="125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Depth Image Features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ar-EG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5301" t="27320" r="30067" b="15981"/>
          <a:stretch>
            <a:fillRect/>
          </a:stretch>
        </p:blipFill>
        <p:spPr bwMode="auto">
          <a:xfrm>
            <a:off x="683568" y="1484784"/>
            <a:ext cx="7920880" cy="481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Decision Forests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0969" t="29840" r="13258" b="26060"/>
          <a:stretch>
            <a:fillRect/>
          </a:stretch>
        </p:blipFill>
        <p:spPr bwMode="auto">
          <a:xfrm>
            <a:off x="683568" y="1772816"/>
            <a:ext cx="765342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Decision Forests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A </a:t>
            </a:r>
            <a:r>
              <a:rPr lang="en-US" dirty="0"/>
              <a:t>forest is an </a:t>
            </a:r>
            <a:r>
              <a:rPr lang="en-US" dirty="0" smtClean="0"/>
              <a:t>ensemble of </a:t>
            </a:r>
            <a:r>
              <a:rPr lang="en-US" dirty="0"/>
              <a:t>T decision trees, </a:t>
            </a:r>
            <a:r>
              <a:rPr lang="en-US" dirty="0" smtClean="0"/>
              <a:t>each </a:t>
            </a:r>
            <a:r>
              <a:rPr lang="en-US" dirty="0"/>
              <a:t>consisting of split and leaf nodes</a:t>
            </a:r>
            <a:r>
              <a:rPr lang="en-US" dirty="0" smtClean="0"/>
              <a:t>. Each </a:t>
            </a:r>
            <a:r>
              <a:rPr lang="en-US" dirty="0"/>
              <a:t>split node consists of a feature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Ɵ</a:t>
            </a:r>
            <a:r>
              <a:rPr lang="en-US" dirty="0" smtClean="0"/>
              <a:t> </a:t>
            </a:r>
            <a:r>
              <a:rPr lang="en-US" dirty="0"/>
              <a:t>and a </a:t>
            </a:r>
            <a:r>
              <a:rPr lang="en-US" dirty="0" smtClean="0"/>
              <a:t>threshold T.</a:t>
            </a:r>
          </a:p>
          <a:p>
            <a:pPr algn="l" rtl="0"/>
            <a:r>
              <a:rPr lang="en-US" dirty="0"/>
              <a:t>To classify pixel x in image I, one starts at the root and </a:t>
            </a:r>
            <a:r>
              <a:rPr lang="en-US" dirty="0" smtClean="0"/>
              <a:t>repeatedly evaluates </a:t>
            </a:r>
            <a:r>
              <a:rPr lang="en-US" dirty="0"/>
              <a:t>Eq. 1, branching left or right </a:t>
            </a:r>
            <a:r>
              <a:rPr lang="en-US" dirty="0" smtClean="0"/>
              <a:t>according to </a:t>
            </a:r>
            <a:r>
              <a:rPr lang="en-US" dirty="0"/>
              <a:t>the comparison to </a:t>
            </a:r>
            <a:r>
              <a:rPr lang="en-US" dirty="0" smtClean="0"/>
              <a:t>threshold.</a:t>
            </a:r>
          </a:p>
          <a:p>
            <a:pPr algn="l" rtl="0"/>
            <a:r>
              <a:rPr lang="en-US" dirty="0" smtClean="0"/>
              <a:t>At </a:t>
            </a:r>
            <a:r>
              <a:rPr lang="en-US" dirty="0"/>
              <a:t>the leaf node </a:t>
            </a:r>
            <a:r>
              <a:rPr lang="en-US" dirty="0" smtClean="0"/>
              <a:t>reached in </a:t>
            </a:r>
            <a:r>
              <a:rPr lang="en-US" dirty="0"/>
              <a:t>tree t, a learned distribution </a:t>
            </a:r>
            <a:r>
              <a:rPr lang="en-US" i="1" dirty="0" smtClean="0"/>
              <a:t>P</a:t>
            </a:r>
            <a:r>
              <a:rPr lang="en-US" i="1" baseline="-25000" dirty="0" smtClean="0"/>
              <a:t>t</a:t>
            </a:r>
            <a:r>
              <a:rPr lang="en-US" i="1" dirty="0" smtClean="0"/>
              <a:t>(</a:t>
            </a:r>
            <a:r>
              <a:rPr lang="en-US" i="1" dirty="0" err="1" smtClean="0"/>
              <a:t>c|I</a:t>
            </a:r>
            <a:r>
              <a:rPr lang="en-US" i="1" dirty="0" smtClean="0"/>
              <a:t>, </a:t>
            </a:r>
            <a:r>
              <a:rPr lang="en-US" i="1" dirty="0"/>
              <a:t>x)</a:t>
            </a:r>
            <a:r>
              <a:rPr lang="en-US" dirty="0"/>
              <a:t> over body part </a:t>
            </a:r>
            <a:r>
              <a:rPr lang="en-US" dirty="0" smtClean="0"/>
              <a:t>labels c </a:t>
            </a:r>
            <a:r>
              <a:rPr lang="en-US" dirty="0"/>
              <a:t>is stored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distributions are averaged together </a:t>
            </a:r>
            <a:r>
              <a:rPr lang="en-US" dirty="0" smtClean="0"/>
              <a:t>for all </a:t>
            </a:r>
            <a:r>
              <a:rPr lang="en-US" dirty="0"/>
              <a:t>trees in the forest to give the final classification</a:t>
            </a:r>
            <a:endParaRPr lang="ar-EG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61187" t="67454" r="13643" b="19818"/>
          <a:stretch>
            <a:fillRect/>
          </a:stretch>
        </p:blipFill>
        <p:spPr bwMode="auto">
          <a:xfrm>
            <a:off x="3203848" y="5940565"/>
            <a:ext cx="3096344" cy="91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Training the forest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Each tree is trained on a different set of </a:t>
            </a:r>
            <a:r>
              <a:rPr lang="en-US" dirty="0" smtClean="0"/>
              <a:t>randomly synthesized </a:t>
            </a:r>
            <a:r>
              <a:rPr lang="en-US" dirty="0"/>
              <a:t>images. A random subset of 2000 example </a:t>
            </a:r>
            <a:r>
              <a:rPr lang="en-US" dirty="0" smtClean="0"/>
              <a:t>pixels from </a:t>
            </a:r>
            <a:r>
              <a:rPr lang="en-US" dirty="0"/>
              <a:t>each image is chosen to ensure a roughly even </a:t>
            </a:r>
            <a:r>
              <a:rPr lang="en-US" dirty="0" smtClean="0"/>
              <a:t>distribution across </a:t>
            </a:r>
            <a:r>
              <a:rPr lang="en-US" dirty="0"/>
              <a:t>body parts</a:t>
            </a:r>
            <a:r>
              <a:rPr lang="en-US" dirty="0" smtClean="0"/>
              <a:t>.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Training the forest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2446" t="15980" r="13258" b="17186"/>
          <a:stretch>
            <a:fillRect/>
          </a:stretch>
        </p:blipFill>
        <p:spPr bwMode="auto">
          <a:xfrm>
            <a:off x="1691680" y="1412776"/>
            <a:ext cx="6048672" cy="534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Training the forest</a:t>
            </a:r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sz="2800" dirty="0"/>
              <a:t>To keep the training times down </a:t>
            </a:r>
            <a:r>
              <a:rPr lang="en-US" sz="2800" dirty="0" smtClean="0"/>
              <a:t>they employ </a:t>
            </a:r>
            <a:r>
              <a:rPr lang="en-US" sz="2800" dirty="0"/>
              <a:t>a </a:t>
            </a:r>
            <a:r>
              <a:rPr lang="en-US" sz="2800" dirty="0" smtClean="0"/>
              <a:t>distributed implementation.</a:t>
            </a:r>
          </a:p>
          <a:p>
            <a:pPr algn="l" rtl="0"/>
            <a:r>
              <a:rPr lang="en-US" sz="2800" dirty="0" smtClean="0"/>
              <a:t>Training </a:t>
            </a:r>
            <a:r>
              <a:rPr lang="en-US" sz="2800" dirty="0"/>
              <a:t>3 trees to depth 20 from 1 </a:t>
            </a:r>
            <a:r>
              <a:rPr lang="en-US" sz="2800" dirty="0" smtClean="0"/>
              <a:t>million images </a:t>
            </a:r>
            <a:r>
              <a:rPr lang="en-US" sz="2800" dirty="0"/>
              <a:t>takes about a day on a 1000 core cluster.</a:t>
            </a:r>
            <a:endParaRPr lang="ar-EG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42446" t="50000" r="13258" b="36140"/>
          <a:stretch>
            <a:fillRect/>
          </a:stretch>
        </p:blipFill>
        <p:spPr bwMode="auto">
          <a:xfrm>
            <a:off x="1691680" y="1906030"/>
            <a:ext cx="6343253" cy="116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Joint positions proposals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Body part recognition as described above infers </a:t>
            </a:r>
            <a:r>
              <a:rPr lang="en-US" dirty="0" smtClean="0"/>
              <a:t>per-pixel information.</a:t>
            </a:r>
          </a:p>
          <a:p>
            <a:pPr algn="l" rtl="0"/>
            <a:r>
              <a:rPr lang="en-US" dirty="0" smtClean="0"/>
              <a:t>This </a:t>
            </a:r>
            <a:r>
              <a:rPr lang="en-US" dirty="0"/>
              <a:t>information must now be pooled </a:t>
            </a:r>
            <a:r>
              <a:rPr lang="en-US" dirty="0" smtClean="0"/>
              <a:t>across pixels </a:t>
            </a:r>
            <a:r>
              <a:rPr lang="en-US" dirty="0"/>
              <a:t>to generate reliable proposals for the positions of </a:t>
            </a:r>
            <a:r>
              <a:rPr lang="en-US" dirty="0" smtClean="0"/>
              <a:t>3D skeletal </a:t>
            </a:r>
            <a:r>
              <a:rPr lang="en-US" dirty="0"/>
              <a:t>joints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A simple option is to accumulate the global 3D </a:t>
            </a:r>
            <a:r>
              <a:rPr lang="en-US" dirty="0" smtClean="0"/>
              <a:t>centers of </a:t>
            </a:r>
            <a:r>
              <a:rPr lang="en-US" dirty="0"/>
              <a:t>probability mass for each part, using the known </a:t>
            </a:r>
            <a:r>
              <a:rPr lang="en-US" dirty="0" smtClean="0"/>
              <a:t>calibrated depth. </a:t>
            </a:r>
            <a:r>
              <a:rPr lang="en-US" dirty="0"/>
              <a:t>However, outlying pixels severely </a:t>
            </a:r>
            <a:r>
              <a:rPr lang="en-US" dirty="0" smtClean="0"/>
              <a:t>degrade the </a:t>
            </a:r>
            <a:r>
              <a:rPr lang="en-US" dirty="0"/>
              <a:t>quality of such a global estimate.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Joint positions proposals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Instead </a:t>
            </a:r>
            <a:r>
              <a:rPr lang="en-US" dirty="0" smtClean="0"/>
              <a:t>they employ</a:t>
            </a:r>
            <a:r>
              <a:rPr lang="en-US" dirty="0" smtClean="0"/>
              <a:t> a local </a:t>
            </a:r>
            <a:r>
              <a:rPr lang="en-US" dirty="0"/>
              <a:t>mode-finding approach based on mean shift </a:t>
            </a:r>
            <a:r>
              <a:rPr lang="en-US" dirty="0" smtClean="0"/>
              <a:t>with a </a:t>
            </a:r>
            <a:r>
              <a:rPr lang="en-US" dirty="0"/>
              <a:t>weighted Gaussian kernel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They define a density </a:t>
            </a:r>
            <a:r>
              <a:rPr lang="en-US" dirty="0"/>
              <a:t>estimator per body part </a:t>
            </a:r>
            <a:r>
              <a:rPr lang="en-US" dirty="0" smtClean="0"/>
              <a:t>as:</a:t>
            </a:r>
            <a:endParaRPr lang="ar-E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5465" t="47480" r="39836" b="38660"/>
          <a:stretch>
            <a:fillRect/>
          </a:stretch>
        </p:blipFill>
        <p:spPr bwMode="auto">
          <a:xfrm>
            <a:off x="1475656" y="3933056"/>
            <a:ext cx="49227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Joint positions proposals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ar-E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5868" t="31100" r="29500" b="19760"/>
          <a:stretch>
            <a:fillRect/>
          </a:stretch>
        </p:blipFill>
        <p:spPr bwMode="auto">
          <a:xfrm>
            <a:off x="672489" y="1844824"/>
            <a:ext cx="778794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0969" t="15980" r="13997" b="12201"/>
          <a:stretch>
            <a:fillRect/>
          </a:stretch>
        </p:blipFill>
        <p:spPr bwMode="auto">
          <a:xfrm>
            <a:off x="1331640" y="260648"/>
            <a:ext cx="7060324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Joint positions proposals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ar-E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4391" t="28580" r="30977" b="14721"/>
          <a:stretch>
            <a:fillRect/>
          </a:stretch>
        </p:blipFill>
        <p:spPr bwMode="auto">
          <a:xfrm>
            <a:off x="683568" y="1556792"/>
            <a:ext cx="781526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and Discussion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Still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 Estimation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Input</a:t>
            </a:r>
            <a:r>
              <a:rPr lang="en-US" dirty="0" smtClean="0"/>
              <a:t>: image or video containing people</a:t>
            </a:r>
          </a:p>
          <a:p>
            <a:pPr algn="l" rtl="0"/>
            <a:r>
              <a:rPr lang="en-US" b="1" dirty="0" smtClean="0"/>
              <a:t>Output</a:t>
            </a:r>
            <a:r>
              <a:rPr lang="en-US" dirty="0" smtClean="0"/>
              <a:t>: joints locations (pose)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Applications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Gaming</a:t>
            </a:r>
          </a:p>
          <a:p>
            <a:pPr algn="l" rtl="0"/>
            <a:r>
              <a:rPr lang="en-US" dirty="0" smtClean="0"/>
              <a:t>Human-computer interaction</a:t>
            </a:r>
          </a:p>
          <a:p>
            <a:pPr algn="l" rtl="0"/>
            <a:r>
              <a:rPr lang="en-US" dirty="0" smtClean="0"/>
              <a:t>Security</a:t>
            </a:r>
          </a:p>
          <a:p>
            <a:pPr algn="l" rtl="0"/>
            <a:r>
              <a:rPr lang="en-US" dirty="0" err="1" smtClean="0"/>
              <a:t>Telepresence</a:t>
            </a:r>
            <a:endParaRPr lang="en-US" dirty="0" smtClean="0"/>
          </a:p>
          <a:p>
            <a:pPr algn="l" rtl="0"/>
            <a:r>
              <a:rPr lang="en-US" dirty="0"/>
              <a:t>H</a:t>
            </a:r>
            <a:r>
              <a:rPr lang="en-US" dirty="0" smtClean="0"/>
              <a:t>ealth-care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Related Work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No previous “interactive” pose estimation from depth cameras.</a:t>
            </a:r>
          </a:p>
          <a:p>
            <a:pPr algn="l" rtl="0"/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Approach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dirty="0" smtClean="0"/>
              <a:t>Focus:</a:t>
            </a:r>
            <a:r>
              <a:rPr lang="en-US" dirty="0" smtClean="0"/>
              <a:t> detecting </a:t>
            </a:r>
            <a:r>
              <a:rPr lang="en-US" dirty="0"/>
              <a:t>from a single depth image a small set </a:t>
            </a:r>
            <a:r>
              <a:rPr lang="en-US" dirty="0" smtClean="0"/>
              <a:t>of 3D </a:t>
            </a:r>
            <a:r>
              <a:rPr lang="en-US" dirty="0"/>
              <a:t>position candidates for each skeletal </a:t>
            </a:r>
            <a:r>
              <a:rPr lang="en-US" dirty="0" smtClean="0"/>
              <a:t>joint</a:t>
            </a:r>
          </a:p>
          <a:p>
            <a:pPr algn="l" rtl="0"/>
            <a:r>
              <a:rPr lang="en-US" dirty="0" smtClean="0"/>
              <a:t>Treat </a:t>
            </a:r>
            <a:r>
              <a:rPr lang="en-US" dirty="0"/>
              <a:t>the segmentation into body parts as a </a:t>
            </a:r>
            <a:r>
              <a:rPr lang="en-US" dirty="0" smtClean="0"/>
              <a:t>per-pixel classification task</a:t>
            </a:r>
          </a:p>
          <a:p>
            <a:pPr algn="l" rtl="0"/>
            <a:r>
              <a:rPr lang="en-US" b="1" dirty="0" smtClean="0"/>
              <a:t>Training data</a:t>
            </a:r>
            <a:r>
              <a:rPr lang="en-US" dirty="0" smtClean="0"/>
              <a:t>: generate </a:t>
            </a:r>
            <a:r>
              <a:rPr lang="en-US" dirty="0"/>
              <a:t>realistic synthetic </a:t>
            </a:r>
            <a:r>
              <a:rPr lang="en-US" dirty="0" smtClean="0"/>
              <a:t>depth </a:t>
            </a:r>
            <a:r>
              <a:rPr lang="en-US" dirty="0"/>
              <a:t>images of humans </a:t>
            </a:r>
            <a:r>
              <a:rPr lang="en-US" dirty="0" smtClean="0"/>
              <a:t>of many </a:t>
            </a:r>
            <a:r>
              <a:rPr lang="en-US" dirty="0"/>
              <a:t>shapes and </a:t>
            </a:r>
            <a:r>
              <a:rPr lang="en-US" dirty="0" smtClean="0"/>
              <a:t>sizes </a:t>
            </a:r>
            <a:r>
              <a:rPr lang="en-US" dirty="0"/>
              <a:t>in highly varied poses sampled </a:t>
            </a:r>
            <a:r>
              <a:rPr lang="en-US" dirty="0" smtClean="0"/>
              <a:t>from a </a:t>
            </a:r>
            <a:r>
              <a:rPr lang="en-US" dirty="0"/>
              <a:t>large motion capture database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Approach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Train </a:t>
            </a:r>
            <a:r>
              <a:rPr lang="en-US" dirty="0"/>
              <a:t>a deep </a:t>
            </a:r>
            <a:r>
              <a:rPr lang="en-US" dirty="0" smtClean="0"/>
              <a:t>randomized decision </a:t>
            </a:r>
            <a:r>
              <a:rPr lang="en-US" dirty="0"/>
              <a:t>forest </a:t>
            </a:r>
            <a:r>
              <a:rPr lang="en-US" dirty="0" smtClean="0"/>
              <a:t>classifier </a:t>
            </a:r>
            <a:r>
              <a:rPr lang="en-US" dirty="0"/>
              <a:t>which avoids </a:t>
            </a:r>
            <a:r>
              <a:rPr lang="en-US" dirty="0" err="1" smtClean="0"/>
              <a:t>overfitting</a:t>
            </a:r>
            <a:r>
              <a:rPr lang="en-US" dirty="0" smtClean="0"/>
              <a:t> by </a:t>
            </a:r>
            <a:r>
              <a:rPr lang="en-US" dirty="0"/>
              <a:t>using hundreds of thousands of training </a:t>
            </a:r>
            <a:r>
              <a:rPr lang="en-US" dirty="0" smtClean="0"/>
              <a:t>images (can use GPUs to speed up the classification)</a:t>
            </a:r>
          </a:p>
          <a:p>
            <a:pPr algn="l" rtl="0"/>
            <a:r>
              <a:rPr lang="en-US" dirty="0" smtClean="0"/>
              <a:t>Spatial modes </a:t>
            </a:r>
            <a:r>
              <a:rPr lang="en-US" dirty="0"/>
              <a:t>of the inferred per-pixel </a:t>
            </a:r>
            <a:r>
              <a:rPr lang="en-US" dirty="0" smtClean="0"/>
              <a:t>distributions </a:t>
            </a:r>
            <a:r>
              <a:rPr lang="en-US" dirty="0"/>
              <a:t>are </a:t>
            </a:r>
            <a:r>
              <a:rPr lang="en-US" dirty="0" smtClean="0"/>
              <a:t>computed using </a:t>
            </a:r>
            <a:r>
              <a:rPr lang="en-US" dirty="0"/>
              <a:t>mean shift </a:t>
            </a:r>
            <a:r>
              <a:rPr lang="en-US" dirty="0" smtClean="0"/>
              <a:t>resulting </a:t>
            </a:r>
            <a:r>
              <a:rPr lang="en-US" dirty="0"/>
              <a:t>in the 3D joint proposals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200 Frame/Second on Xbox 360 </a:t>
            </a:r>
            <a:r>
              <a:rPr lang="en-US" dirty="0"/>
              <a:t>GPU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Synthetic data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Use Motion capture data (</a:t>
            </a:r>
            <a:r>
              <a:rPr lang="en-US" dirty="0" err="1" smtClean="0"/>
              <a:t>mocap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/>
              <a:t>The database consists </a:t>
            </a:r>
            <a:r>
              <a:rPr lang="en-US" dirty="0" smtClean="0"/>
              <a:t>of approximately 500k frames </a:t>
            </a:r>
            <a:r>
              <a:rPr lang="en-US" dirty="0"/>
              <a:t>in a few hundred sequences </a:t>
            </a:r>
            <a:r>
              <a:rPr lang="en-US" dirty="0" smtClean="0"/>
              <a:t>of driving</a:t>
            </a:r>
            <a:r>
              <a:rPr lang="en-US" dirty="0"/>
              <a:t>, dancing, kicking, running, navigating menus, etc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Use </a:t>
            </a:r>
            <a:r>
              <a:rPr lang="en-US" dirty="0"/>
              <a:t>a subset of </a:t>
            </a:r>
            <a:r>
              <a:rPr lang="en-US" dirty="0" smtClean="0"/>
              <a:t>100k poses </a:t>
            </a:r>
            <a:r>
              <a:rPr lang="en-US" dirty="0"/>
              <a:t>such that no two poses are closer than 5cm</a:t>
            </a:r>
            <a:r>
              <a:rPr lang="en-US" dirty="0" smtClean="0"/>
              <a:t>.</a:t>
            </a:r>
          </a:p>
          <a:p>
            <a:pPr algn="l" rtl="0"/>
            <a:r>
              <a:rPr lang="fr-FR" dirty="0"/>
              <a:t>uses standard computer </a:t>
            </a:r>
            <a:r>
              <a:rPr lang="fr-FR" dirty="0" err="1"/>
              <a:t>graphics</a:t>
            </a:r>
            <a:r>
              <a:rPr lang="fr-FR" dirty="0"/>
              <a:t> </a:t>
            </a:r>
            <a:r>
              <a:rPr lang="fr-FR" dirty="0" smtClean="0"/>
              <a:t>techniques </a:t>
            </a:r>
            <a:r>
              <a:rPr lang="en-US" dirty="0" smtClean="0"/>
              <a:t>to </a:t>
            </a:r>
            <a:r>
              <a:rPr lang="en-US" dirty="0"/>
              <a:t>render depth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Synthetic data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ar-E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344" t="41180" r="11044" b="29840"/>
          <a:stretch>
            <a:fillRect/>
          </a:stretch>
        </p:blipFill>
        <p:spPr bwMode="auto">
          <a:xfrm>
            <a:off x="-1" y="2492896"/>
            <a:ext cx="911057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529</Words>
  <Application>Microsoft Office PowerPoint</Application>
  <PresentationFormat>On-screen Show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Real-Time Human Pose Recognition in Parts from Single Depth Images</vt:lpstr>
      <vt:lpstr>Slide 2</vt:lpstr>
      <vt:lpstr>Pose Estimation</vt:lpstr>
      <vt:lpstr>Applications</vt:lpstr>
      <vt:lpstr>Related Work</vt:lpstr>
      <vt:lpstr>Approach</vt:lpstr>
      <vt:lpstr>Approach</vt:lpstr>
      <vt:lpstr>Synthetic data</vt:lpstr>
      <vt:lpstr>Synthetic data</vt:lpstr>
      <vt:lpstr>Depth Image Features</vt:lpstr>
      <vt:lpstr>Depth Image Features</vt:lpstr>
      <vt:lpstr>Randomized Decision Forests</vt:lpstr>
      <vt:lpstr>Randomized Decision Forests</vt:lpstr>
      <vt:lpstr>Training the forest</vt:lpstr>
      <vt:lpstr>Training the forest</vt:lpstr>
      <vt:lpstr>Training the forest</vt:lpstr>
      <vt:lpstr>Joint positions proposals</vt:lpstr>
      <vt:lpstr>Joint positions proposals</vt:lpstr>
      <vt:lpstr>Joint positions proposals</vt:lpstr>
      <vt:lpstr>Joint positions proposals</vt:lpstr>
      <vt:lpstr>Experiments and Discussion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mohammad</dc:creator>
  <cp:lastModifiedBy>mohammad</cp:lastModifiedBy>
  <cp:revision>47</cp:revision>
  <dcterms:created xsi:type="dcterms:W3CDTF">2013-11-25T22:05:13Z</dcterms:created>
  <dcterms:modified xsi:type="dcterms:W3CDTF">2013-11-26T09:14:37Z</dcterms:modified>
</cp:coreProperties>
</file>