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7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7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67.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6.xml" ContentType="application/vnd.openxmlformats-officedocument.presentationml.notesSlide+xml"/>
  <Override PartName="/ppt/notesSlides/notesSlide80.xml" ContentType="application/vnd.openxmlformats-officedocument.presentationml.notesSlide+xml"/>
  <Override PartName="/ppt/notesSlides/notesSlide56.xml" ContentType="application/vnd.openxmlformats-officedocument.presentationml.notesSlide+xml"/>
  <Override PartName="/ppt/notesSlides/notesSlide78.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65.xml" ContentType="application/vnd.openxmlformats-officedocument.presentationml.notesSlide+xml"/>
  <Override PartName="/ppt/notesSlides/notesSlide20.xml" ContentType="application/vnd.openxmlformats-officedocument.presentationml.notesSlide+xml"/>
  <Override PartName="/ppt/notesSlides/notesSlide62.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52.xml" ContentType="application/vnd.openxmlformats-officedocument.presentationml.notesSlide+xml"/>
  <Override PartName="/ppt/notesSlides/notesSlide75.xml" ContentType="application/vnd.openxmlformats-officedocument.presentationml.notesSlid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71.xml" ContentType="application/vnd.openxmlformats-officedocument.presentationml.notesSlide+xml"/>
  <Override PartName="/ppt/notesSlides/notesSlide45.xml" ContentType="application/vnd.openxmlformats-officedocument.presentationml.notesSlide+xml"/>
  <Override PartName="/ppt/notesSlides/notesSlide66.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73.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70.xml" ContentType="application/vnd.openxmlformats-officedocument.presentationml.notesSlide+xml"/>
  <Override PartName="/ppt/notesSlides/notesSlide74.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0.xml" ContentType="application/vnd.openxmlformats-officedocument.presentationml.slide+xml"/>
  <Override PartName="/ppt/slides/slide37.xml" ContentType="application/vnd.openxmlformats-officedocument.presentationml.slide+xml"/>
  <Override PartName="/ppt/slides/slide47.xml" ContentType="application/vnd.openxmlformats-officedocument.presentationml.slide+xml"/>
  <Override PartName="/ppt/slides/slide7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61.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68.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78.xml" ContentType="application/vnd.openxmlformats-officedocument.presentationml.slide+xml"/>
  <Override PartName="/ppt/slides/slide44.xml" ContentType="application/vnd.openxmlformats-officedocument.presentationml.slide+xml"/>
  <Override PartName="/ppt/slides/slide72.xml" ContentType="application/vnd.openxmlformats-officedocument.presentationml.slide+xml"/>
  <Override PartName="/ppt/slides/slide46.xml" ContentType="application/vnd.openxmlformats-officedocument.presentationml.slide+xml"/>
  <Override PartName="/ppt/slides/slide71.xml" ContentType="application/vnd.openxmlformats-officedocument.presentationml.slide+xml"/>
  <Override PartName="/ppt/slides/slide39.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74.xml" ContentType="application/vnd.openxmlformats-officedocument.presentationml.slide+xml"/>
  <Override PartName="/ppt/slides/slide79.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73.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49.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75.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62.xml" ContentType="application/vnd.openxmlformats-officedocument.presentationml.slide+xml"/>
  <Override PartName="/ppt/slides/slide69.xml" ContentType="application/vnd.openxmlformats-officedocument.presentationml.slide+xml"/>
  <Override PartName="/ppt/slides/slide65.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6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64.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6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76.xml" ContentType="application/vnd.openxmlformats-officedocument.presentationml.slide+xml"/>
  <Override PartName="/ppt/slides/slide5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slides/slide6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74FDAE21-2324-48C4-B752-4E728044DD20}">
  <a:tblStyle styleName="Table_0" styleId="{74FDAE21-2324-48C4-B752-4E728044DD20}">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Lst>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66.xml" Type="http://schemas.openxmlformats.org/officeDocument/2006/relationships/slide" Id="rId71"/><Relationship Target="slides/slide29.xml" Type="http://schemas.openxmlformats.org/officeDocument/2006/relationships/slide" Id="rId34"/><Relationship Target="slides/slide65.xml" Type="http://schemas.openxmlformats.org/officeDocument/2006/relationships/slide" Id="rId70"/><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70.xml" Type="http://schemas.openxmlformats.org/officeDocument/2006/relationships/slide" Id="rId75"/><Relationship Target="slides/slide69.xml" Type="http://schemas.openxmlformats.org/officeDocument/2006/relationships/slide" Id="rId74"/><Relationship Target="slides/slide68.xml" Type="http://schemas.openxmlformats.org/officeDocument/2006/relationships/slide" Id="rId73"/><Relationship Target="slides/slide67.xml" Type="http://schemas.openxmlformats.org/officeDocument/2006/relationships/slide" Id="rId72"/><Relationship Target="slides/slide74.xml" Type="http://schemas.openxmlformats.org/officeDocument/2006/relationships/slide" Id="rId79"/><Relationship Target="slides/slide73.xml" Type="http://schemas.openxmlformats.org/officeDocument/2006/relationships/slide" Id="rId78"/><Relationship Target="slides/slide72.xml" Type="http://schemas.openxmlformats.org/officeDocument/2006/relationships/slide" Id="rId77"/><Relationship Target="slides/slide71.xml" Type="http://schemas.openxmlformats.org/officeDocument/2006/relationships/slide" Id="rId76"/><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theme/theme3.xml" Type="http://schemas.openxmlformats.org/officeDocument/2006/relationships/theme" Id="rId1"/><Relationship Target="slides/slide35.xml" Type="http://schemas.openxmlformats.org/officeDocument/2006/relationships/slide" Id="rId40"/><Relationship Target="slideMasters/slideMaster1.xml" Type="http://schemas.openxmlformats.org/officeDocument/2006/relationships/slideMaster" Id="rId4"/><Relationship Target="slides/slide36.xml" Type="http://schemas.openxmlformats.org/officeDocument/2006/relationships/slide" Id="rId41"/><Relationship Target="tableStyles.xml" Type="http://schemas.openxmlformats.org/officeDocument/2006/relationships/tableStyles" Id="rId3"/><Relationship Target="slides/slide37.xml" Type="http://schemas.openxmlformats.org/officeDocument/2006/relationships/slide" Id="rId42"/><Relationship Target="slides/slide75.xml" Type="http://schemas.openxmlformats.org/officeDocument/2006/relationships/slide" Id="rId80"/><Relationship Target="slides/slide38.xml" Type="http://schemas.openxmlformats.org/officeDocument/2006/relationships/slide" Id="rId43"/><Relationship Target="slides/slide39.xml" Type="http://schemas.openxmlformats.org/officeDocument/2006/relationships/slide" Id="rId44"/><Relationship Target="slides/slide77.xml" Type="http://schemas.openxmlformats.org/officeDocument/2006/relationships/slide" Id="rId82"/><Relationship Target="slides/slide40.xml" Type="http://schemas.openxmlformats.org/officeDocument/2006/relationships/slide" Id="rId45"/><Relationship Target="slides/slide76.xml" Type="http://schemas.openxmlformats.org/officeDocument/2006/relationships/slide" Id="rId81"/><Relationship Target="slides/slide41.xml" Type="http://schemas.openxmlformats.org/officeDocument/2006/relationships/slide" Id="rId46"/><Relationship Target="slides/slide79.xml" Type="http://schemas.openxmlformats.org/officeDocument/2006/relationships/slide" Id="rId84"/><Relationship Target="slides/slide78.xml" Type="http://schemas.openxmlformats.org/officeDocument/2006/relationships/slide" Id="rId83"/><Relationship Target="slides/slide4.xml" Type="http://schemas.openxmlformats.org/officeDocument/2006/relationships/slide" Id="rId9"/><Relationship Target="slides/slide80.xml" Type="http://schemas.openxmlformats.org/officeDocument/2006/relationships/slide" Id="rId85"/><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53.xml" Type="http://schemas.openxmlformats.org/officeDocument/2006/relationships/slide" Id="rId58"/><Relationship Target="slides/slide54.xml" Type="http://schemas.openxmlformats.org/officeDocument/2006/relationships/slide" Id="rId59"/><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64.xml" Type="http://schemas.openxmlformats.org/officeDocument/2006/relationships/slide" Id="rId69"/><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55.xml" Type="http://schemas.openxmlformats.org/officeDocument/2006/relationships/slide" Id="rId60"/><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 Target="slides/slide61.xml" Type="http://schemas.openxmlformats.org/officeDocument/2006/relationships/slide" Id="rId66"/><Relationship Target="slides/slide60.xml" Type="http://schemas.openxmlformats.org/officeDocument/2006/relationships/slide" Id="rId65"/><Relationship Target="slides/slide63.xml" Type="http://schemas.openxmlformats.org/officeDocument/2006/relationships/slide" Id="rId68"/><Relationship Target="slides/slide62.xml" Type="http://schemas.openxmlformats.org/officeDocument/2006/relationships/slide" Id="rId67"/><Relationship Target="slides/slide57.xml" Type="http://schemas.openxmlformats.org/officeDocument/2006/relationships/slide" Id="rId62"/><Relationship Target="slides/slide56.xml" Type="http://schemas.openxmlformats.org/officeDocument/2006/relationships/slide" Id="rId61"/><Relationship Target="slides/slide59.xml" Type="http://schemas.openxmlformats.org/officeDocument/2006/relationships/slide" Id="rId64"/><Relationship Target="slides/slide58.xml" Type="http://schemas.openxmlformats.org/officeDocument/2006/relationships/slide" Id="rId63"/></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 name="Shape 30"/>
        <p:cNvGrpSpPr/>
        <p:nvPr/>
      </p:nvGrpSpPr>
      <p:grpSpPr>
        <a:xfrm>
          <a:off y="0" x="0"/>
          <a:ext cy="0" cx="0"/>
          <a:chOff y="0" x="0"/>
          <a:chExt cy="0" cx="0"/>
        </a:xfrm>
      </p:grpSpPr>
      <p:sp>
        <p:nvSpPr>
          <p:cNvPr id="31" name="Shape 3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2" name="Shape 3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2" name="Shape 9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8" name="Shape 9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4" name="Shape 10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6" name="Shape 11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3" name="Shape 12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1" name="Shape 13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8" name="Shape 14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55" name="Shape 15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9" name="Shape 3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61" name="Shape 16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67" name="Shape 16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75" name="Shape 17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1" name="Shape 181"/>
        <p:cNvGrpSpPr/>
        <p:nvPr/>
      </p:nvGrpSpPr>
      <p:grpSpPr>
        <a:xfrm>
          <a:off y="0" x="0"/>
          <a:ext cy="0" cx="0"/>
          <a:chOff y="0" x="0"/>
          <a:chExt cy="0" cx="0"/>
        </a:xfrm>
      </p:grpSpPr>
      <p:sp>
        <p:nvSpPr>
          <p:cNvPr id="182" name="Shape 18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83" name="Shape 18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89" name="Shape 18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4" name="Shape 194"/>
        <p:cNvGrpSpPr/>
        <p:nvPr/>
      </p:nvGrpSpPr>
      <p:grpSpPr>
        <a:xfrm>
          <a:off y="0" x="0"/>
          <a:ext cy="0" cx="0"/>
          <a:chOff y="0" x="0"/>
          <a:chExt cy="0" cx="0"/>
        </a:xfrm>
      </p:grpSpPr>
      <p:sp>
        <p:nvSpPr>
          <p:cNvPr id="195" name="Shape 19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96" name="Shape 19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0" name="Shape 200"/>
        <p:cNvGrpSpPr/>
        <p:nvPr/>
      </p:nvGrpSpPr>
      <p:grpSpPr>
        <a:xfrm>
          <a:off y="0" x="0"/>
          <a:ext cy="0" cx="0"/>
          <a:chOff y="0" x="0"/>
          <a:chExt cy="0" cx="0"/>
        </a:xfrm>
      </p:grpSpPr>
      <p:sp>
        <p:nvSpPr>
          <p:cNvPr id="201" name="Shape 2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02" name="Shape 20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6" name="Shape 206"/>
        <p:cNvGrpSpPr/>
        <p:nvPr/>
      </p:nvGrpSpPr>
      <p:grpSpPr>
        <a:xfrm>
          <a:off y="0" x="0"/>
          <a:ext cy="0" cx="0"/>
          <a:chOff y="0" x="0"/>
          <a:chExt cy="0" cx="0"/>
        </a:xfrm>
      </p:grpSpPr>
      <p:sp>
        <p:nvSpPr>
          <p:cNvPr id="207" name="Shape 20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08" name="Shape 20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2" name="Shape 212"/>
        <p:cNvGrpSpPr/>
        <p:nvPr/>
      </p:nvGrpSpPr>
      <p:grpSpPr>
        <a:xfrm>
          <a:off y="0" x="0"/>
          <a:ext cy="0" cx="0"/>
          <a:chOff y="0" x="0"/>
          <a:chExt cy="0" cx="0"/>
        </a:xfrm>
      </p:grpSpPr>
      <p:sp>
        <p:nvSpPr>
          <p:cNvPr id="213" name="Shape 21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14" name="Shape 21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9" name="Shape 219"/>
        <p:cNvGrpSpPr/>
        <p:nvPr/>
      </p:nvGrpSpPr>
      <p:grpSpPr>
        <a:xfrm>
          <a:off y="0" x="0"/>
          <a:ext cy="0" cx="0"/>
          <a:chOff y="0" x="0"/>
          <a:chExt cy="0" cx="0"/>
        </a:xfrm>
      </p:grpSpPr>
      <p:sp>
        <p:nvSpPr>
          <p:cNvPr id="220" name="Shape 22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21" name="Shape 22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6" name="Shape 4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5" name="Shape 225"/>
        <p:cNvGrpSpPr/>
        <p:nvPr/>
      </p:nvGrpSpPr>
      <p:grpSpPr>
        <a:xfrm>
          <a:off y="0" x="0"/>
          <a:ext cy="0" cx="0"/>
          <a:chOff y="0" x="0"/>
          <a:chExt cy="0" cx="0"/>
        </a:xfrm>
      </p:grpSpPr>
      <p:sp>
        <p:nvSpPr>
          <p:cNvPr id="226" name="Shape 2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27" name="Shape 22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 name="Shape 231"/>
        <p:cNvGrpSpPr/>
        <p:nvPr/>
      </p:nvGrpSpPr>
      <p:grpSpPr>
        <a:xfrm>
          <a:off y="0" x="0"/>
          <a:ext cy="0" cx="0"/>
          <a:chOff y="0" x="0"/>
          <a:chExt cy="0" cx="0"/>
        </a:xfrm>
      </p:grpSpPr>
      <p:sp>
        <p:nvSpPr>
          <p:cNvPr id="232" name="Shape 2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33" name="Shape 2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7" name="Shape 237"/>
        <p:cNvGrpSpPr/>
        <p:nvPr/>
      </p:nvGrpSpPr>
      <p:grpSpPr>
        <a:xfrm>
          <a:off y="0" x="0"/>
          <a:ext cy="0" cx="0"/>
          <a:chOff y="0" x="0"/>
          <a:chExt cy="0" cx="0"/>
        </a:xfrm>
      </p:grpSpPr>
      <p:sp>
        <p:nvSpPr>
          <p:cNvPr id="238" name="Shape 2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39" name="Shape 23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3" name="Shape 243"/>
        <p:cNvGrpSpPr/>
        <p:nvPr/>
      </p:nvGrpSpPr>
      <p:grpSpPr>
        <a:xfrm>
          <a:off y="0" x="0"/>
          <a:ext cy="0" cx="0"/>
          <a:chOff y="0" x="0"/>
          <a:chExt cy="0" cx="0"/>
        </a:xfrm>
      </p:grpSpPr>
      <p:sp>
        <p:nvSpPr>
          <p:cNvPr id="244" name="Shape 2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45" name="Shape 24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0" name="Shape 250"/>
        <p:cNvGrpSpPr/>
        <p:nvPr/>
      </p:nvGrpSpPr>
      <p:grpSpPr>
        <a:xfrm>
          <a:off y="0" x="0"/>
          <a:ext cy="0" cx="0"/>
          <a:chOff y="0" x="0"/>
          <a:chExt cy="0" cx="0"/>
        </a:xfrm>
      </p:grpSpPr>
      <p:sp>
        <p:nvSpPr>
          <p:cNvPr id="251" name="Shape 25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52" name="Shape 25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58" name="Shape 25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2" name="Shape 262"/>
        <p:cNvGrpSpPr/>
        <p:nvPr/>
      </p:nvGrpSpPr>
      <p:grpSpPr>
        <a:xfrm>
          <a:off y="0" x="0"/>
          <a:ext cy="0" cx="0"/>
          <a:chOff y="0" x="0"/>
          <a:chExt cy="0" cx="0"/>
        </a:xfrm>
      </p:grpSpPr>
      <p:sp>
        <p:nvSpPr>
          <p:cNvPr id="263" name="Shape 26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64" name="Shape 26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70" name="Shape 27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4" name="Shape 274"/>
        <p:cNvGrpSpPr/>
        <p:nvPr/>
      </p:nvGrpSpPr>
      <p:grpSpPr>
        <a:xfrm>
          <a:off y="0" x="0"/>
          <a:ext cy="0" cx="0"/>
          <a:chOff y="0" x="0"/>
          <a:chExt cy="0" cx="0"/>
        </a:xfrm>
      </p:grpSpPr>
      <p:sp>
        <p:nvSpPr>
          <p:cNvPr id="275" name="Shape 27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76" name="Shape 27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82" name="Shape 28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4" name="Shape 5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6" name="Shape 286"/>
        <p:cNvGrpSpPr/>
        <p:nvPr/>
      </p:nvGrpSpPr>
      <p:grpSpPr>
        <a:xfrm>
          <a:off y="0" x="0"/>
          <a:ext cy="0" cx="0"/>
          <a:chOff y="0" x="0"/>
          <a:chExt cy="0" cx="0"/>
        </a:xfrm>
      </p:grpSpPr>
      <p:sp>
        <p:nvSpPr>
          <p:cNvPr id="287" name="Shape 28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88" name="Shape 28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2" name="Shape 292"/>
        <p:cNvGrpSpPr/>
        <p:nvPr/>
      </p:nvGrpSpPr>
      <p:grpSpPr>
        <a:xfrm>
          <a:off y="0" x="0"/>
          <a:ext cy="0" cx="0"/>
          <a:chOff y="0" x="0"/>
          <a:chExt cy="0" cx="0"/>
        </a:xfrm>
      </p:grpSpPr>
      <p:sp>
        <p:nvSpPr>
          <p:cNvPr id="293" name="Shape 2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94" name="Shape 29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8" name="Shape 298"/>
        <p:cNvGrpSpPr/>
        <p:nvPr/>
      </p:nvGrpSpPr>
      <p:grpSpPr>
        <a:xfrm>
          <a:off y="0" x="0"/>
          <a:ext cy="0" cx="0"/>
          <a:chOff y="0" x="0"/>
          <a:chExt cy="0" cx="0"/>
        </a:xfrm>
      </p:grpSpPr>
      <p:sp>
        <p:nvSpPr>
          <p:cNvPr id="299" name="Shape 29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00" name="Shape 30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4" name="Shape 304"/>
        <p:cNvGrpSpPr/>
        <p:nvPr/>
      </p:nvGrpSpPr>
      <p:grpSpPr>
        <a:xfrm>
          <a:off y="0" x="0"/>
          <a:ext cy="0" cx="0"/>
          <a:chOff y="0" x="0"/>
          <a:chExt cy="0" cx="0"/>
        </a:xfrm>
      </p:grpSpPr>
      <p:sp>
        <p:nvSpPr>
          <p:cNvPr id="305" name="Shape 30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06" name="Shape 30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0" name="Shape 310"/>
        <p:cNvGrpSpPr/>
        <p:nvPr/>
      </p:nvGrpSpPr>
      <p:grpSpPr>
        <a:xfrm>
          <a:off y="0" x="0"/>
          <a:ext cy="0" cx="0"/>
          <a:chOff y="0" x="0"/>
          <a:chExt cy="0" cx="0"/>
        </a:xfrm>
      </p:grpSpPr>
      <p:sp>
        <p:nvSpPr>
          <p:cNvPr id="311" name="Shape 31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12" name="Shape 31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6" name="Shape 316"/>
        <p:cNvGrpSpPr/>
        <p:nvPr/>
      </p:nvGrpSpPr>
      <p:grpSpPr>
        <a:xfrm>
          <a:off y="0" x="0"/>
          <a:ext cy="0" cx="0"/>
          <a:chOff y="0" x="0"/>
          <a:chExt cy="0" cx="0"/>
        </a:xfrm>
      </p:grpSpPr>
      <p:sp>
        <p:nvSpPr>
          <p:cNvPr id="317" name="Shape 31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18" name="Shape 31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2" name="Shape 322"/>
        <p:cNvGrpSpPr/>
        <p:nvPr/>
      </p:nvGrpSpPr>
      <p:grpSpPr>
        <a:xfrm>
          <a:off y="0" x="0"/>
          <a:ext cy="0" cx="0"/>
          <a:chOff y="0" x="0"/>
          <a:chExt cy="0" cx="0"/>
        </a:xfrm>
      </p:grpSpPr>
      <p:sp>
        <p:nvSpPr>
          <p:cNvPr id="323" name="Shape 32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24" name="Shape 32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8" name="Shape 328"/>
        <p:cNvGrpSpPr/>
        <p:nvPr/>
      </p:nvGrpSpPr>
      <p:grpSpPr>
        <a:xfrm>
          <a:off y="0" x="0"/>
          <a:ext cy="0" cx="0"/>
          <a:chOff y="0" x="0"/>
          <a:chExt cy="0" cx="0"/>
        </a:xfrm>
      </p:grpSpPr>
      <p:sp>
        <p:nvSpPr>
          <p:cNvPr id="329" name="Shape 32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30" name="Shape 33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4" name="Shape 334"/>
        <p:cNvGrpSpPr/>
        <p:nvPr/>
      </p:nvGrpSpPr>
      <p:grpSpPr>
        <a:xfrm>
          <a:off y="0" x="0"/>
          <a:ext cy="0" cx="0"/>
          <a:chOff y="0" x="0"/>
          <a:chExt cy="0" cx="0"/>
        </a:xfrm>
      </p:grpSpPr>
      <p:sp>
        <p:nvSpPr>
          <p:cNvPr id="335" name="Shape 33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36" name="Shape 33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0" name="Shape 340"/>
        <p:cNvGrpSpPr/>
        <p:nvPr/>
      </p:nvGrpSpPr>
      <p:grpSpPr>
        <a:xfrm>
          <a:off y="0" x="0"/>
          <a:ext cy="0" cx="0"/>
          <a:chOff y="0" x="0"/>
          <a:chExt cy="0" cx="0"/>
        </a:xfrm>
      </p:grpSpPr>
      <p:sp>
        <p:nvSpPr>
          <p:cNvPr id="341" name="Shape 34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42" name="Shape 34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 name="Shape 58"/>
        <p:cNvGrpSpPr/>
        <p:nvPr/>
      </p:nvGrpSpPr>
      <p:grpSpPr>
        <a:xfrm>
          <a:off y="0" x="0"/>
          <a:ext cy="0" cx="0"/>
          <a:chOff y="0" x="0"/>
          <a:chExt cy="0" cx="0"/>
        </a:xfrm>
      </p:grpSpPr>
      <p:sp>
        <p:nvSpPr>
          <p:cNvPr id="59" name="Shape 5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60" name="Shape 6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6" name="Shape 346"/>
        <p:cNvGrpSpPr/>
        <p:nvPr/>
      </p:nvGrpSpPr>
      <p:grpSpPr>
        <a:xfrm>
          <a:off y="0" x="0"/>
          <a:ext cy="0" cx="0"/>
          <a:chOff y="0" x="0"/>
          <a:chExt cy="0" cx="0"/>
        </a:xfrm>
      </p:grpSpPr>
      <p:sp>
        <p:nvSpPr>
          <p:cNvPr id="347" name="Shape 34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48" name="Shape 34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2" name="Shape 352"/>
        <p:cNvGrpSpPr/>
        <p:nvPr/>
      </p:nvGrpSpPr>
      <p:grpSpPr>
        <a:xfrm>
          <a:off y="0" x="0"/>
          <a:ext cy="0" cx="0"/>
          <a:chOff y="0" x="0"/>
          <a:chExt cy="0" cx="0"/>
        </a:xfrm>
      </p:grpSpPr>
      <p:sp>
        <p:nvSpPr>
          <p:cNvPr id="353" name="Shape 3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54" name="Shape 35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9" name="Shape 359"/>
        <p:cNvGrpSpPr/>
        <p:nvPr/>
      </p:nvGrpSpPr>
      <p:grpSpPr>
        <a:xfrm>
          <a:off y="0" x="0"/>
          <a:ext cy="0" cx="0"/>
          <a:chOff y="0" x="0"/>
          <a:chExt cy="0" cx="0"/>
        </a:xfrm>
      </p:grpSpPr>
      <p:sp>
        <p:nvSpPr>
          <p:cNvPr id="360" name="Shape 3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61" name="Shape 36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5" name="Shape 365"/>
        <p:cNvGrpSpPr/>
        <p:nvPr/>
      </p:nvGrpSpPr>
      <p:grpSpPr>
        <a:xfrm>
          <a:off y="0" x="0"/>
          <a:ext cy="0" cx="0"/>
          <a:chOff y="0" x="0"/>
          <a:chExt cy="0" cx="0"/>
        </a:xfrm>
      </p:grpSpPr>
      <p:sp>
        <p:nvSpPr>
          <p:cNvPr id="366" name="Shape 36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67" name="Shape 36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1" name="Shape 371"/>
        <p:cNvGrpSpPr/>
        <p:nvPr/>
      </p:nvGrpSpPr>
      <p:grpSpPr>
        <a:xfrm>
          <a:off y="0" x="0"/>
          <a:ext cy="0" cx="0"/>
          <a:chOff y="0" x="0"/>
          <a:chExt cy="0" cx="0"/>
        </a:xfrm>
      </p:grpSpPr>
      <p:sp>
        <p:nvSpPr>
          <p:cNvPr id="372" name="Shape 37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73" name="Shape 37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8" name="Shape 378"/>
        <p:cNvGrpSpPr/>
        <p:nvPr/>
      </p:nvGrpSpPr>
      <p:grpSpPr>
        <a:xfrm>
          <a:off y="0" x="0"/>
          <a:ext cy="0" cx="0"/>
          <a:chOff y="0" x="0"/>
          <a:chExt cy="0" cx="0"/>
        </a:xfrm>
      </p:grpSpPr>
      <p:sp>
        <p:nvSpPr>
          <p:cNvPr id="379" name="Shape 3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80" name="Shape 38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4" name="Shape 384"/>
        <p:cNvGrpSpPr/>
        <p:nvPr/>
      </p:nvGrpSpPr>
      <p:grpSpPr>
        <a:xfrm>
          <a:off y="0" x="0"/>
          <a:ext cy="0" cx="0"/>
          <a:chOff y="0" x="0"/>
          <a:chExt cy="0" cx="0"/>
        </a:xfrm>
      </p:grpSpPr>
      <p:sp>
        <p:nvSpPr>
          <p:cNvPr id="385" name="Shape 3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86" name="Shape 38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6" name="Shape 396"/>
        <p:cNvGrpSpPr/>
        <p:nvPr/>
      </p:nvGrpSpPr>
      <p:grpSpPr>
        <a:xfrm>
          <a:off y="0" x="0"/>
          <a:ext cy="0" cx="0"/>
          <a:chOff y="0" x="0"/>
          <a:chExt cy="0" cx="0"/>
        </a:xfrm>
      </p:grpSpPr>
      <p:sp>
        <p:nvSpPr>
          <p:cNvPr id="397" name="Shape 39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98" name="Shape 39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2" name="Shape 402"/>
        <p:cNvGrpSpPr/>
        <p:nvPr/>
      </p:nvGrpSpPr>
      <p:grpSpPr>
        <a:xfrm>
          <a:off y="0" x="0"/>
          <a:ext cy="0" cx="0"/>
          <a:chOff y="0" x="0"/>
          <a:chExt cy="0" cx="0"/>
        </a:xfrm>
      </p:grpSpPr>
      <p:sp>
        <p:nvSpPr>
          <p:cNvPr id="403" name="Shape 40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04" name="Shape 40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8" name="Shape 408"/>
        <p:cNvGrpSpPr/>
        <p:nvPr/>
      </p:nvGrpSpPr>
      <p:grpSpPr>
        <a:xfrm>
          <a:off y="0" x="0"/>
          <a:ext cy="0" cx="0"/>
          <a:chOff y="0" x="0"/>
          <a:chExt cy="0" cx="0"/>
        </a:xfrm>
      </p:grpSpPr>
      <p:sp>
        <p:nvSpPr>
          <p:cNvPr id="409" name="Shape 40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10" name="Shape 41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67" name="Shape 6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0" name="Shape 420"/>
        <p:cNvGrpSpPr/>
        <p:nvPr/>
      </p:nvGrpSpPr>
      <p:grpSpPr>
        <a:xfrm>
          <a:off y="0" x="0"/>
          <a:ext cy="0" cx="0"/>
          <a:chOff y="0" x="0"/>
          <a:chExt cy="0" cx="0"/>
        </a:xfrm>
      </p:grpSpPr>
      <p:sp>
        <p:nvSpPr>
          <p:cNvPr id="421" name="Shape 42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22" name="Shape 42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6" name="Shape 426"/>
        <p:cNvGrpSpPr/>
        <p:nvPr/>
      </p:nvGrpSpPr>
      <p:grpSpPr>
        <a:xfrm>
          <a:off y="0" x="0"/>
          <a:ext cy="0" cx="0"/>
          <a:chOff y="0" x="0"/>
          <a:chExt cy="0" cx="0"/>
        </a:xfrm>
      </p:grpSpPr>
      <p:sp>
        <p:nvSpPr>
          <p:cNvPr id="427" name="Shape 42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28" name="Shape 42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2" name="Shape 432"/>
        <p:cNvGrpSpPr/>
        <p:nvPr/>
      </p:nvGrpSpPr>
      <p:grpSpPr>
        <a:xfrm>
          <a:off y="0" x="0"/>
          <a:ext cy="0" cx="0"/>
          <a:chOff y="0" x="0"/>
          <a:chExt cy="0" cx="0"/>
        </a:xfrm>
      </p:grpSpPr>
      <p:sp>
        <p:nvSpPr>
          <p:cNvPr id="433" name="Shape 43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34" name="Shape 43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4" name="Shape 444"/>
        <p:cNvGrpSpPr/>
        <p:nvPr/>
      </p:nvGrpSpPr>
      <p:grpSpPr>
        <a:xfrm>
          <a:off y="0" x="0"/>
          <a:ext cy="0" cx="0"/>
          <a:chOff y="0" x="0"/>
          <a:chExt cy="0" cx="0"/>
        </a:xfrm>
      </p:grpSpPr>
      <p:sp>
        <p:nvSpPr>
          <p:cNvPr id="445" name="Shape 4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46" name="Shape 44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0" name="Shape 450"/>
        <p:cNvGrpSpPr/>
        <p:nvPr/>
      </p:nvGrpSpPr>
      <p:grpSpPr>
        <a:xfrm>
          <a:off y="0" x="0"/>
          <a:ext cy="0" cx="0"/>
          <a:chOff y="0" x="0"/>
          <a:chExt cy="0" cx="0"/>
        </a:xfrm>
      </p:grpSpPr>
      <p:sp>
        <p:nvSpPr>
          <p:cNvPr id="451" name="Shape 45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52" name="Shape 45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6" name="Shape 456"/>
        <p:cNvGrpSpPr/>
        <p:nvPr/>
      </p:nvGrpSpPr>
      <p:grpSpPr>
        <a:xfrm>
          <a:off y="0" x="0"/>
          <a:ext cy="0" cx="0"/>
          <a:chOff y="0" x="0"/>
          <a:chExt cy="0" cx="0"/>
        </a:xfrm>
      </p:grpSpPr>
      <p:sp>
        <p:nvSpPr>
          <p:cNvPr id="457" name="Shape 4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58" name="Shape 45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2" name="Shape 462"/>
        <p:cNvGrpSpPr/>
        <p:nvPr/>
      </p:nvGrpSpPr>
      <p:grpSpPr>
        <a:xfrm>
          <a:off y="0" x="0"/>
          <a:ext cy="0" cx="0"/>
          <a:chOff y="0" x="0"/>
          <a:chExt cy="0" cx="0"/>
        </a:xfrm>
      </p:grpSpPr>
      <p:sp>
        <p:nvSpPr>
          <p:cNvPr id="463" name="Shape 46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64" name="Shape 46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9" name="Shape 469"/>
        <p:cNvGrpSpPr/>
        <p:nvPr/>
      </p:nvGrpSpPr>
      <p:grpSpPr>
        <a:xfrm>
          <a:off y="0" x="0"/>
          <a:ext cy="0" cx="0"/>
          <a:chOff y="0" x="0"/>
          <a:chExt cy="0" cx="0"/>
        </a:xfrm>
      </p:grpSpPr>
      <p:sp>
        <p:nvSpPr>
          <p:cNvPr id="470" name="Shape 47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71" name="Shape 47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7" name="Shape 477"/>
        <p:cNvGrpSpPr/>
        <p:nvPr/>
      </p:nvGrpSpPr>
      <p:grpSpPr>
        <a:xfrm>
          <a:off y="0" x="0"/>
          <a:ext cy="0" cx="0"/>
          <a:chOff y="0" x="0"/>
          <a:chExt cy="0" cx="0"/>
        </a:xfrm>
      </p:grpSpPr>
      <p:sp>
        <p:nvSpPr>
          <p:cNvPr id="478" name="Shape 47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79" name="Shape 47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4" name="Shape 484"/>
        <p:cNvGrpSpPr/>
        <p:nvPr/>
      </p:nvGrpSpPr>
      <p:grpSpPr>
        <a:xfrm>
          <a:off y="0" x="0"/>
          <a:ext cy="0" cx="0"/>
          <a:chOff y="0" x="0"/>
          <a:chExt cy="0" cx="0"/>
        </a:xfrm>
      </p:grpSpPr>
      <p:sp>
        <p:nvSpPr>
          <p:cNvPr id="485" name="Shape 4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86" name="Shape 48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74" name="Shape 7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2" name="Shape 492"/>
        <p:cNvGrpSpPr/>
        <p:nvPr/>
      </p:nvGrpSpPr>
      <p:grpSpPr>
        <a:xfrm>
          <a:off y="0" x="0"/>
          <a:ext cy="0" cx="0"/>
          <a:chOff y="0" x="0"/>
          <a:chExt cy="0" cx="0"/>
        </a:xfrm>
      </p:grpSpPr>
      <p:sp>
        <p:nvSpPr>
          <p:cNvPr id="493" name="Shape 4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94" name="Shape 49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9" name="Shape 499"/>
        <p:cNvGrpSpPr/>
        <p:nvPr/>
      </p:nvGrpSpPr>
      <p:grpSpPr>
        <a:xfrm>
          <a:off y="0" x="0"/>
          <a:ext cy="0" cx="0"/>
          <a:chOff y="0" x="0"/>
          <a:chExt cy="0" cx="0"/>
        </a:xfrm>
      </p:grpSpPr>
      <p:sp>
        <p:nvSpPr>
          <p:cNvPr id="500" name="Shape 5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01" name="Shape 50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7" name="Shape 507"/>
        <p:cNvGrpSpPr/>
        <p:nvPr/>
      </p:nvGrpSpPr>
      <p:grpSpPr>
        <a:xfrm>
          <a:off y="0" x="0"/>
          <a:ext cy="0" cx="0"/>
          <a:chOff y="0" x="0"/>
          <a:chExt cy="0" cx="0"/>
        </a:xfrm>
      </p:grpSpPr>
      <p:sp>
        <p:nvSpPr>
          <p:cNvPr id="508" name="Shape 5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09" name="Shape 50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4" name="Shape 514"/>
        <p:cNvGrpSpPr/>
        <p:nvPr/>
      </p:nvGrpSpPr>
      <p:grpSpPr>
        <a:xfrm>
          <a:off y="0" x="0"/>
          <a:ext cy="0" cx="0"/>
          <a:chOff y="0" x="0"/>
          <a:chExt cy="0" cx="0"/>
        </a:xfrm>
      </p:grpSpPr>
      <p:sp>
        <p:nvSpPr>
          <p:cNvPr id="515" name="Shape 51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16" name="Shape 51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2" name="Shape 522"/>
        <p:cNvGrpSpPr/>
        <p:nvPr/>
      </p:nvGrpSpPr>
      <p:grpSpPr>
        <a:xfrm>
          <a:off y="0" x="0"/>
          <a:ext cy="0" cx="0"/>
          <a:chOff y="0" x="0"/>
          <a:chExt cy="0" cx="0"/>
        </a:xfrm>
      </p:grpSpPr>
      <p:sp>
        <p:nvSpPr>
          <p:cNvPr id="523" name="Shape 52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24" name="Shape 52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9" name="Shape 529"/>
        <p:cNvGrpSpPr/>
        <p:nvPr/>
      </p:nvGrpSpPr>
      <p:grpSpPr>
        <a:xfrm>
          <a:off y="0" x="0"/>
          <a:ext cy="0" cx="0"/>
          <a:chOff y="0" x="0"/>
          <a:chExt cy="0" cx="0"/>
        </a:xfrm>
      </p:grpSpPr>
      <p:sp>
        <p:nvSpPr>
          <p:cNvPr id="530" name="Shape 53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31" name="Shape 53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7" name="Shape 537"/>
        <p:cNvGrpSpPr/>
        <p:nvPr/>
      </p:nvGrpSpPr>
      <p:grpSpPr>
        <a:xfrm>
          <a:off y="0" x="0"/>
          <a:ext cy="0" cx="0"/>
          <a:chOff y="0" x="0"/>
          <a:chExt cy="0" cx="0"/>
        </a:xfrm>
      </p:grpSpPr>
      <p:sp>
        <p:nvSpPr>
          <p:cNvPr id="538" name="Shape 5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39" name="Shape 53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4" name="Shape 544"/>
        <p:cNvGrpSpPr/>
        <p:nvPr/>
      </p:nvGrpSpPr>
      <p:grpSpPr>
        <a:xfrm>
          <a:off y="0" x="0"/>
          <a:ext cy="0" cx="0"/>
          <a:chOff y="0" x="0"/>
          <a:chExt cy="0" cx="0"/>
        </a:xfrm>
      </p:grpSpPr>
      <p:sp>
        <p:nvSpPr>
          <p:cNvPr id="545" name="Shape 5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46" name="Shape 54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2" name="Shape 552"/>
        <p:cNvGrpSpPr/>
        <p:nvPr/>
      </p:nvGrpSpPr>
      <p:grpSpPr>
        <a:xfrm>
          <a:off y="0" x="0"/>
          <a:ext cy="0" cx="0"/>
          <a:chOff y="0" x="0"/>
          <a:chExt cy="0" cx="0"/>
        </a:xfrm>
      </p:grpSpPr>
      <p:sp>
        <p:nvSpPr>
          <p:cNvPr id="553" name="Shape 5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54" name="Shape 55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9" name="Shape 559"/>
        <p:cNvGrpSpPr/>
        <p:nvPr/>
      </p:nvGrpSpPr>
      <p:grpSpPr>
        <a:xfrm>
          <a:off y="0" x="0"/>
          <a:ext cy="0" cx="0"/>
          <a:chOff y="0" x="0"/>
          <a:chExt cy="0" cx="0"/>
        </a:xfrm>
      </p:grpSpPr>
      <p:sp>
        <p:nvSpPr>
          <p:cNvPr id="560" name="Shape 5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61" name="Shape 56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0" name="Shape 8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7" name="Shape 567"/>
        <p:cNvGrpSpPr/>
        <p:nvPr/>
      </p:nvGrpSpPr>
      <p:grpSpPr>
        <a:xfrm>
          <a:off y="0" x="0"/>
          <a:ext cy="0" cx="0"/>
          <a:chOff y="0" x="0"/>
          <a:chExt cy="0" cx="0"/>
        </a:xfrm>
      </p:grpSpPr>
      <p:sp>
        <p:nvSpPr>
          <p:cNvPr id="568" name="Shape 56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69" name="Shape 56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6" name="Shape 8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rot="10800000" flipH="1">
            <a:off y="3093234" x="0"/>
            <a:ext cy="712499" cx="8458200"/>
          </a:xfrm>
          <a:prstGeom prst="rect">
            <a:avLst/>
          </a:prstGeom>
          <a:solidFill>
            <a:schemeClr val="dk2"/>
          </a:solidFill>
          <a:ln>
            <a:noFill/>
          </a:ln>
        </p:spPr>
        <p:txBody>
          <a:bodyPr bIns="45700" rIns="91425" lIns="91425" tIns="45700" anchor="ctr" anchorCtr="0">
            <a:noAutofit/>
          </a:bodyPr>
          <a:lstStyle/>
          <a:p/>
        </p:txBody>
      </p:sp>
      <p:sp>
        <p:nvSpPr>
          <p:cNvPr id="9" name="Shape 9"/>
          <p:cNvSpPr txBox="1"/>
          <p:nvPr>
            <p:ph type="ctrTitle"/>
          </p:nvPr>
        </p:nvSpPr>
        <p:spPr>
          <a:xfrm>
            <a:off y="1300757" x="685800"/>
            <a:ext cy="1684199" cx="7772400"/>
          </a:xfrm>
          <a:prstGeom prst="rect">
            <a:avLst/>
          </a:prstGeom>
        </p:spPr>
        <p:txBody>
          <a:bodyPr bIns="91425" rIns="91425" lIns="91425" tIns="91425" anchor="b" anchorCtr="0"/>
          <a:lstStyle>
            <a:lvl1pPr indent="457200">
              <a:buClr>
                <a:schemeClr val="dk2"/>
              </a:buClr>
              <a:buSzPct val="100000"/>
              <a:defRPr sz="7200">
                <a:solidFill>
                  <a:schemeClr val="dk2"/>
                </a:solidFill>
              </a:defRPr>
            </a:lvl1pPr>
            <a:lvl2pPr indent="457200">
              <a:buClr>
                <a:schemeClr val="dk2"/>
              </a:buClr>
              <a:buSzPct val="100000"/>
              <a:defRPr sz="7200">
                <a:solidFill>
                  <a:schemeClr val="dk2"/>
                </a:solidFill>
              </a:defRPr>
            </a:lvl2pPr>
            <a:lvl3pPr indent="457200">
              <a:buClr>
                <a:schemeClr val="dk2"/>
              </a:buClr>
              <a:buSzPct val="100000"/>
              <a:defRPr sz="7200">
                <a:solidFill>
                  <a:schemeClr val="dk2"/>
                </a:solidFill>
              </a:defRPr>
            </a:lvl3pPr>
            <a:lvl4pPr indent="457200">
              <a:buClr>
                <a:schemeClr val="dk2"/>
              </a:buClr>
              <a:buSzPct val="100000"/>
              <a:defRPr sz="7200">
                <a:solidFill>
                  <a:schemeClr val="dk2"/>
                </a:solidFill>
              </a:defRPr>
            </a:lvl4pPr>
            <a:lvl5pPr indent="457200">
              <a:buClr>
                <a:schemeClr val="dk2"/>
              </a:buClr>
              <a:buSzPct val="100000"/>
              <a:defRPr sz="7200">
                <a:solidFill>
                  <a:schemeClr val="dk2"/>
                </a:solidFill>
              </a:defRPr>
            </a:lvl5pPr>
            <a:lvl6pPr indent="457200">
              <a:buClr>
                <a:schemeClr val="dk2"/>
              </a:buClr>
              <a:buSzPct val="100000"/>
              <a:defRPr sz="7200">
                <a:solidFill>
                  <a:schemeClr val="dk2"/>
                </a:solidFill>
              </a:defRPr>
            </a:lvl6pPr>
            <a:lvl7pPr indent="457200">
              <a:buClr>
                <a:schemeClr val="dk2"/>
              </a:buClr>
              <a:buSzPct val="100000"/>
              <a:defRPr sz="7200">
                <a:solidFill>
                  <a:schemeClr val="dk2"/>
                </a:solidFill>
              </a:defRPr>
            </a:lvl7pPr>
            <a:lvl8pPr indent="457200">
              <a:buClr>
                <a:schemeClr val="dk2"/>
              </a:buClr>
              <a:buSzPct val="100000"/>
              <a:defRPr sz="7200">
                <a:solidFill>
                  <a:schemeClr val="dk2"/>
                </a:solidFill>
              </a:defRPr>
            </a:lvl8pPr>
            <a:lvl9pPr indent="457200">
              <a:buClr>
                <a:schemeClr val="dk2"/>
              </a:buClr>
              <a:buSzPct val="100000"/>
              <a:defRPr sz="7200">
                <a:solidFill>
                  <a:schemeClr val="dk2"/>
                </a:solidFill>
              </a:defRPr>
            </a:lvl9pPr>
          </a:lstStyle>
          <a:p/>
        </p:txBody>
      </p:sp>
      <p:sp>
        <p:nvSpPr>
          <p:cNvPr id="10" name="Shape 10"/>
          <p:cNvSpPr txBox="1"/>
          <p:nvPr>
            <p:ph idx="1" type="subTitle"/>
          </p:nvPr>
        </p:nvSpPr>
        <p:spPr>
          <a:xfrm>
            <a:off y="3093357" x="685800"/>
            <a:ext cy="712499" cx="7772400"/>
          </a:xfrm>
          <a:prstGeom prst="rect">
            <a:avLst/>
          </a:prstGeom>
        </p:spPr>
        <p:txBody>
          <a:bodyPr bIns="91425" rIns="91425" lIns="91425" tIns="91425" anchor="ctr" anchorCtr="0"/>
          <a:lstStyle>
            <a:lvl1pPr marL="0">
              <a:spcBef>
                <a:spcPts val="0"/>
              </a:spcBef>
              <a:buClr>
                <a:schemeClr val="lt2"/>
              </a:buClr>
              <a:buNone/>
              <a:defRPr b="1">
                <a:solidFill>
                  <a:schemeClr val="lt2"/>
                </a:solidFill>
              </a:defRPr>
            </a:lvl1pPr>
            <a:lvl2pPr indent="190500" marL="0">
              <a:spcBef>
                <a:spcPts val="0"/>
              </a:spcBef>
              <a:buClr>
                <a:schemeClr val="lt2"/>
              </a:buClr>
              <a:buSzPct val="100000"/>
              <a:buNone/>
              <a:defRPr b="1" sz="3000">
                <a:solidFill>
                  <a:schemeClr val="lt2"/>
                </a:solidFill>
              </a:defRPr>
            </a:lvl2pPr>
            <a:lvl3pPr indent="190500" marL="0">
              <a:spcBef>
                <a:spcPts val="0"/>
              </a:spcBef>
              <a:buClr>
                <a:schemeClr val="lt2"/>
              </a:buClr>
              <a:buSzPct val="100000"/>
              <a:buNone/>
              <a:defRPr b="1" sz="3000">
                <a:solidFill>
                  <a:schemeClr val="lt2"/>
                </a:solidFill>
              </a:defRPr>
            </a:lvl3pPr>
            <a:lvl4pPr indent="190500" marL="0">
              <a:spcBef>
                <a:spcPts val="0"/>
              </a:spcBef>
              <a:buClr>
                <a:schemeClr val="lt2"/>
              </a:buClr>
              <a:buSzPct val="100000"/>
              <a:buNone/>
              <a:defRPr b="1" sz="3000">
                <a:solidFill>
                  <a:schemeClr val="lt2"/>
                </a:solidFill>
              </a:defRPr>
            </a:lvl4pPr>
            <a:lvl5pPr indent="190500" marL="0">
              <a:spcBef>
                <a:spcPts val="0"/>
              </a:spcBef>
              <a:buClr>
                <a:schemeClr val="lt2"/>
              </a:buClr>
              <a:buSzPct val="100000"/>
              <a:buNone/>
              <a:defRPr b="1" sz="3000">
                <a:solidFill>
                  <a:schemeClr val="lt2"/>
                </a:solidFill>
              </a:defRPr>
            </a:lvl5pPr>
            <a:lvl6pPr indent="190500" marL="0">
              <a:spcBef>
                <a:spcPts val="0"/>
              </a:spcBef>
              <a:buClr>
                <a:schemeClr val="lt2"/>
              </a:buClr>
              <a:buSzPct val="100000"/>
              <a:buNone/>
              <a:defRPr b="1" sz="3000">
                <a:solidFill>
                  <a:schemeClr val="lt2"/>
                </a:solidFill>
              </a:defRPr>
            </a:lvl6pPr>
            <a:lvl7pPr indent="190500" marL="0">
              <a:spcBef>
                <a:spcPts val="0"/>
              </a:spcBef>
              <a:buClr>
                <a:schemeClr val="lt2"/>
              </a:buClr>
              <a:buSzPct val="100000"/>
              <a:buNone/>
              <a:defRPr b="1" sz="3000">
                <a:solidFill>
                  <a:schemeClr val="lt2"/>
                </a:solidFill>
              </a:defRPr>
            </a:lvl7pPr>
            <a:lvl8pPr indent="190500" marL="0">
              <a:spcBef>
                <a:spcPts val="0"/>
              </a:spcBef>
              <a:buClr>
                <a:schemeClr val="lt2"/>
              </a:buClr>
              <a:buSzPct val="100000"/>
              <a:buNone/>
              <a:defRPr b="1" sz="3000">
                <a:solidFill>
                  <a:schemeClr val="lt2"/>
                </a:solidFill>
              </a:defRPr>
            </a:lvl8pPr>
            <a:lvl9pPr indent="190500" marL="0">
              <a:spcBef>
                <a:spcPts val="0"/>
              </a:spcBef>
              <a:buClr>
                <a:schemeClr val="lt2"/>
              </a:buClr>
              <a:buSzPct val="100000"/>
              <a:buNone/>
              <a:defRPr b="1" sz="3000">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1" name="Shape 11"/>
        <p:cNvGrpSpPr/>
        <p:nvPr/>
      </p:nvGrpSpPr>
      <p:grpSpPr>
        <a:xfrm>
          <a:off y="0" x="0"/>
          <a:ext cy="0" cx="0"/>
          <a:chOff y="0" x="0"/>
          <a:chExt cy="0" cx="0"/>
        </a:xfrm>
      </p:grpSpPr>
      <p:sp>
        <p:nvSpPr>
          <p:cNvPr id="12" name="Shape 12"/>
          <p:cNvSpPr/>
          <p:nvPr/>
        </p:nvSpPr>
        <p:spPr>
          <a:xfrm>
            <a:off y="205977" x="0"/>
            <a:ext cy="1165500" cx="8686800"/>
          </a:xfrm>
          <a:prstGeom prst="rect">
            <a:avLst/>
          </a:prstGeom>
          <a:solidFill>
            <a:schemeClr val="dk2"/>
          </a:solidFill>
          <a:ln>
            <a:noFill/>
          </a:ln>
        </p:spPr>
        <p:txBody>
          <a:bodyPr bIns="45700" rIns="91425" lIns="91425" tIns="45700" anchor="ctr" anchorCtr="0">
            <a:noAutofit/>
          </a:bodyPr>
          <a:lstStyle/>
          <a:p/>
        </p:txBody>
      </p:sp>
      <p:sp>
        <p:nvSpPr>
          <p:cNvPr id="13" name="Shape 13"/>
          <p:cNvSpPr txBox="1"/>
          <p:nvPr>
            <p:ph type="title"/>
          </p:nvPr>
        </p:nvSpPr>
        <p:spPr>
          <a:xfrm>
            <a:off y="205977" x="457200"/>
            <a:ext cy="11414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4" name="Shape 14"/>
          <p:cNvSpPr txBox="1"/>
          <p:nvPr>
            <p:ph idx="1" type="body"/>
          </p:nvPr>
        </p:nvSpPr>
        <p:spPr>
          <a:xfrm>
            <a:off y="1460499" x="457200"/>
            <a:ext cy="3465299" cx="82296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5" name="Shape 15"/>
        <p:cNvGrpSpPr/>
        <p:nvPr/>
      </p:nvGrpSpPr>
      <p:grpSpPr>
        <a:xfrm>
          <a:off y="0" x="0"/>
          <a:ext cy="0" cx="0"/>
          <a:chOff y="0" x="0"/>
          <a:chExt cy="0" cx="0"/>
        </a:xfrm>
      </p:grpSpPr>
      <p:sp>
        <p:nvSpPr>
          <p:cNvPr id="16" name="Shape 16"/>
          <p:cNvSpPr/>
          <p:nvPr/>
        </p:nvSpPr>
        <p:spPr>
          <a:xfrm>
            <a:off y="205977" x="0"/>
            <a:ext cy="1165500" cx="8686800"/>
          </a:xfrm>
          <a:prstGeom prst="rect">
            <a:avLst/>
          </a:prstGeom>
          <a:solidFill>
            <a:schemeClr val="dk2"/>
          </a:solidFill>
          <a:ln>
            <a:noFill/>
          </a:ln>
        </p:spPr>
        <p:txBody>
          <a:bodyPr bIns="45700" rIns="91425" lIns="91425" tIns="45700" anchor="ctr" anchorCtr="0">
            <a:noAutofit/>
          </a:bodyPr>
          <a:lstStyle/>
          <a:p/>
        </p:txBody>
      </p:sp>
      <p:sp>
        <p:nvSpPr>
          <p:cNvPr id="17" name="Shape 17"/>
          <p:cNvSpPr txBox="1"/>
          <p:nvPr>
            <p:ph type="title"/>
          </p:nvPr>
        </p:nvSpPr>
        <p:spPr>
          <a:xfrm>
            <a:off y="205977" x="457200"/>
            <a:ext cy="11414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8" name="Shape 18"/>
          <p:cNvSpPr txBox="1"/>
          <p:nvPr>
            <p:ph idx="1" type="body"/>
          </p:nvPr>
        </p:nvSpPr>
        <p:spPr>
          <a:xfrm>
            <a:off y="1460499" x="457200"/>
            <a:ext cy="3465299" cx="40302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9" name="Shape 19"/>
          <p:cNvSpPr txBox="1"/>
          <p:nvPr>
            <p:ph idx="2" type="body"/>
          </p:nvPr>
        </p:nvSpPr>
        <p:spPr>
          <a:xfrm>
            <a:off y="1461908" x="4656667"/>
            <a:ext cy="3465299" cx="40302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0" name="Shape 20"/>
        <p:cNvGrpSpPr/>
        <p:nvPr/>
      </p:nvGrpSpPr>
      <p:grpSpPr>
        <a:xfrm>
          <a:off y="0" x="0"/>
          <a:ext cy="0" cx="0"/>
          <a:chOff y="0" x="0"/>
          <a:chExt cy="0" cx="0"/>
        </a:xfrm>
      </p:grpSpPr>
      <p:sp>
        <p:nvSpPr>
          <p:cNvPr id="21" name="Shape 21"/>
          <p:cNvSpPr/>
          <p:nvPr/>
        </p:nvSpPr>
        <p:spPr>
          <a:xfrm>
            <a:off y="205977" x="0"/>
            <a:ext cy="1165500" cx="8686800"/>
          </a:xfrm>
          <a:prstGeom prst="rect">
            <a:avLst/>
          </a:prstGeom>
          <a:solidFill>
            <a:schemeClr val="dk2"/>
          </a:solidFill>
          <a:ln>
            <a:noFill/>
          </a:ln>
        </p:spPr>
        <p:txBody>
          <a:bodyPr bIns="45700" rIns="91425" lIns="91425" tIns="45700" anchor="ctr" anchorCtr="0">
            <a:noAutofit/>
          </a:bodyPr>
          <a:lstStyle/>
          <a:p/>
        </p:txBody>
      </p:sp>
      <p:sp>
        <p:nvSpPr>
          <p:cNvPr id="22" name="Shape 22"/>
          <p:cNvSpPr txBox="1"/>
          <p:nvPr>
            <p:ph type="title"/>
          </p:nvPr>
        </p:nvSpPr>
        <p:spPr>
          <a:xfrm>
            <a:off y="205977" x="457200"/>
            <a:ext cy="11414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3" name="Shape 23"/>
        <p:cNvGrpSpPr/>
        <p:nvPr/>
      </p:nvGrpSpPr>
      <p:grpSpPr>
        <a:xfrm>
          <a:off y="0" x="0"/>
          <a:ext cy="0" cx="0"/>
          <a:chOff y="0" x="0"/>
          <a:chExt cy="0" cx="0"/>
        </a:xfrm>
      </p:grpSpPr>
      <p:sp>
        <p:nvSpPr>
          <p:cNvPr id="24" name="Shape 24"/>
          <p:cNvSpPr/>
          <p:nvPr/>
        </p:nvSpPr>
        <p:spPr>
          <a:xfrm>
            <a:off y="4406309" x="0"/>
            <a:ext cy="519599" cx="8686800"/>
          </a:xfrm>
          <a:prstGeom prst="rect">
            <a:avLst/>
          </a:prstGeom>
          <a:solidFill>
            <a:schemeClr val="dk2"/>
          </a:solidFill>
          <a:ln>
            <a:noFill/>
          </a:ln>
        </p:spPr>
        <p:txBody>
          <a:bodyPr bIns="45700" rIns="91425" lIns="91425" tIns="45700" anchor="ctr" anchorCtr="0">
            <a:noAutofit/>
          </a:bodyPr>
          <a:lstStyle/>
          <a:p/>
        </p:txBody>
      </p:sp>
      <p:sp>
        <p:nvSpPr>
          <p:cNvPr id="25" name="Shape 25"/>
          <p:cNvSpPr txBox="1"/>
          <p:nvPr>
            <p:ph idx="1" type="body"/>
          </p:nvPr>
        </p:nvSpPr>
        <p:spPr>
          <a:xfrm>
            <a:off y="4406309" x="457200"/>
            <a:ext cy="519599" cx="8229600"/>
          </a:xfrm>
          <a:prstGeom prst="rect">
            <a:avLst/>
          </a:prstGeom>
        </p:spPr>
        <p:txBody>
          <a:bodyPr bIns="91425" rIns="91425" lIns="91425" tIns="91425" anchor="ctr" anchorCtr="0"/>
          <a:lstStyle>
            <a:lvl1pPr indent="152400">
              <a:spcBef>
                <a:spcPts val="0"/>
              </a:spcBef>
              <a:buClr>
                <a:schemeClr val="lt1"/>
              </a:buClr>
              <a:buSzPct val="100000"/>
              <a:buNone/>
              <a:defRPr b="1" sz="2400">
                <a:solidFill>
                  <a:schemeClr val="lt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 name="Shape 26"/>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7" x="457200"/>
            <a:ext cy="1141499" cx="8229600"/>
          </a:xfrm>
          <a:prstGeom prst="rect">
            <a:avLst/>
          </a:prstGeom>
        </p:spPr>
        <p:txBody>
          <a:bodyPr bIns="91425" rIns="91425" lIns="91425" tIns="91425" anchor="b" anchorCtr="0"/>
          <a:lstStyle>
            <a:lvl1pPr indent="304800" marL="0">
              <a:buClr>
                <a:schemeClr val="lt1"/>
              </a:buClr>
              <a:buSzPct val="100000"/>
              <a:buNone/>
              <a:defRPr b="1" sz="4800">
                <a:solidFill>
                  <a:schemeClr val="lt1"/>
                </a:solidFill>
              </a:defRPr>
            </a:lvl1pPr>
            <a:lvl2pPr indent="304800" marL="0">
              <a:buClr>
                <a:schemeClr val="lt1"/>
              </a:buClr>
              <a:buSzPct val="100000"/>
              <a:buNone/>
              <a:defRPr b="1" sz="4800">
                <a:solidFill>
                  <a:schemeClr val="lt1"/>
                </a:solidFill>
              </a:defRPr>
            </a:lvl2pPr>
            <a:lvl3pPr indent="304800" marL="0">
              <a:buClr>
                <a:schemeClr val="lt1"/>
              </a:buClr>
              <a:buSzPct val="100000"/>
              <a:buNone/>
              <a:defRPr b="1" sz="4800">
                <a:solidFill>
                  <a:schemeClr val="lt1"/>
                </a:solidFill>
              </a:defRPr>
            </a:lvl3pPr>
            <a:lvl4pPr indent="304800" marL="0">
              <a:buClr>
                <a:schemeClr val="lt1"/>
              </a:buClr>
              <a:buSzPct val="100000"/>
              <a:buNone/>
              <a:defRPr b="1" sz="4800">
                <a:solidFill>
                  <a:schemeClr val="lt1"/>
                </a:solidFill>
              </a:defRPr>
            </a:lvl4pPr>
            <a:lvl5pPr indent="304800" marL="0">
              <a:buClr>
                <a:schemeClr val="lt1"/>
              </a:buClr>
              <a:buSzPct val="100000"/>
              <a:buNone/>
              <a:defRPr b="1" sz="4800">
                <a:solidFill>
                  <a:schemeClr val="lt1"/>
                </a:solidFill>
              </a:defRPr>
            </a:lvl5pPr>
            <a:lvl6pPr indent="304800" marL="0">
              <a:buClr>
                <a:schemeClr val="lt1"/>
              </a:buClr>
              <a:buSzPct val="100000"/>
              <a:buNone/>
              <a:defRPr b="1" sz="4800">
                <a:solidFill>
                  <a:schemeClr val="lt1"/>
                </a:solidFill>
              </a:defRPr>
            </a:lvl6pPr>
            <a:lvl7pPr indent="304800" marL="0">
              <a:buClr>
                <a:schemeClr val="lt1"/>
              </a:buClr>
              <a:buSzPct val="100000"/>
              <a:buNone/>
              <a:defRPr b="1" sz="4800">
                <a:solidFill>
                  <a:schemeClr val="lt1"/>
                </a:solidFill>
              </a:defRPr>
            </a:lvl7pPr>
            <a:lvl8pPr indent="304800" marL="0">
              <a:buClr>
                <a:schemeClr val="lt1"/>
              </a:buClr>
              <a:buSzPct val="100000"/>
              <a:buNone/>
              <a:defRPr b="1" sz="4800">
                <a:solidFill>
                  <a:schemeClr val="lt1"/>
                </a:solidFill>
              </a:defRPr>
            </a:lvl8pPr>
            <a:lvl9pPr indent="304800" marL="0">
              <a:buClr>
                <a:schemeClr val="lt1"/>
              </a:buClr>
              <a:buSzPct val="100000"/>
              <a:buNone/>
              <a:defRPr b="1" sz="4800">
                <a:solidFill>
                  <a:schemeClr val="lt1"/>
                </a:solidFill>
              </a:defRPr>
            </a:lvl9pPr>
          </a:lstStyle>
          <a:p/>
        </p:txBody>
      </p:sp>
      <p:sp>
        <p:nvSpPr>
          <p:cNvPr id="6" name="Shape 6"/>
          <p:cNvSpPr txBox="1"/>
          <p:nvPr>
            <p:ph idx="1" type="body"/>
          </p:nvPr>
        </p:nvSpPr>
        <p:spPr>
          <a:xfrm>
            <a:off y="1460499" x="457200"/>
            <a:ext cy="3465299" cx="8229600"/>
          </a:xfrm>
          <a:prstGeom prst="rect">
            <a:avLst/>
          </a:prstGeom>
        </p:spPr>
        <p:txBody>
          <a:bodyPr bIns="91425" rIns="91425" lIns="91425" tIns="91425" anchor="t" anchorCtr="0"/>
          <a:lstStyle>
            <a:lvl1pPr indent="-152400" marL="342900">
              <a:spcBef>
                <a:spcPts val="600"/>
              </a:spcBef>
              <a:buClr>
                <a:schemeClr val="dk2"/>
              </a:buClr>
              <a:buSzPct val="100000"/>
              <a:defRPr sz="3000">
                <a:solidFill>
                  <a:schemeClr val="dk2"/>
                </a:solidFill>
              </a:defRPr>
            </a:lvl1pPr>
            <a:lvl2pPr indent="-133350" marL="742950">
              <a:spcBef>
                <a:spcPts val="480"/>
              </a:spcBef>
              <a:buClr>
                <a:schemeClr val="dk2"/>
              </a:buClr>
              <a:buSzPct val="100000"/>
              <a:defRPr sz="2400">
                <a:solidFill>
                  <a:schemeClr val="dk2"/>
                </a:solidFill>
              </a:defRPr>
            </a:lvl2pPr>
            <a:lvl3pPr indent="-76200" marL="1143000">
              <a:spcBef>
                <a:spcPts val="480"/>
              </a:spcBef>
              <a:buClr>
                <a:schemeClr val="dk2"/>
              </a:buClr>
              <a:buSzPct val="100000"/>
              <a:defRPr sz="2400">
                <a:solidFill>
                  <a:schemeClr val="dk2"/>
                </a:solidFill>
              </a:defRPr>
            </a:lvl3pPr>
            <a:lvl4pPr indent="-114300" marL="1600200">
              <a:spcBef>
                <a:spcPts val="360"/>
              </a:spcBef>
              <a:buClr>
                <a:schemeClr val="dk2"/>
              </a:buClr>
              <a:buSzPct val="100000"/>
              <a:defRPr sz="1800">
                <a:solidFill>
                  <a:schemeClr val="dk2"/>
                </a:solidFill>
              </a:defRPr>
            </a:lvl4pPr>
            <a:lvl5pPr indent="-114300" marL="2057400">
              <a:spcBef>
                <a:spcPts val="360"/>
              </a:spcBef>
              <a:buClr>
                <a:schemeClr val="dk2"/>
              </a:buClr>
              <a:buSzPct val="100000"/>
              <a:defRPr sz="1800">
                <a:solidFill>
                  <a:schemeClr val="dk2"/>
                </a:solidFill>
              </a:defRPr>
            </a:lvl5pPr>
            <a:lvl6pPr indent="-114300" marL="2514600">
              <a:spcBef>
                <a:spcPts val="360"/>
              </a:spcBef>
              <a:buClr>
                <a:schemeClr val="dk2"/>
              </a:buClr>
              <a:buSzPct val="100000"/>
              <a:defRPr sz="1800">
                <a:solidFill>
                  <a:schemeClr val="dk2"/>
                </a:solidFill>
              </a:defRPr>
            </a:lvl6pPr>
            <a:lvl7pPr indent="-114300" marL="2971800">
              <a:spcBef>
                <a:spcPts val="360"/>
              </a:spcBef>
              <a:buClr>
                <a:schemeClr val="dk2"/>
              </a:buClr>
              <a:buSzPct val="100000"/>
              <a:defRPr sz="1800">
                <a:solidFill>
                  <a:schemeClr val="dk2"/>
                </a:solidFill>
              </a:defRPr>
            </a:lvl7pPr>
            <a:lvl8pPr indent="-114300" marL="3429000">
              <a:spcBef>
                <a:spcPts val="360"/>
              </a:spcBef>
              <a:buClr>
                <a:schemeClr val="dk2"/>
              </a:buClr>
              <a:buSzPct val="100000"/>
              <a:defRPr sz="1800">
                <a:solidFill>
                  <a:schemeClr val="dk2"/>
                </a:solidFill>
              </a:defRPr>
            </a:lvl8pPr>
            <a:lvl9pPr indent="-114300" marL="3886200">
              <a:spcBef>
                <a:spcPts val="360"/>
              </a:spcBef>
              <a:buClr>
                <a:schemeClr val="dk2"/>
              </a:buClr>
              <a:buSzPct val="100000"/>
              <a:defRPr sz="1800">
                <a:solidFill>
                  <a:schemeClr val="dk2"/>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10.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4"/><Relationship Target="../media/image05.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4"/><Relationship Target="../media/image13.png" Type="http://schemas.openxmlformats.org/officeDocument/2006/relationships/image" Id="rId3"/><Relationship Target="../media/image14.png" Type="http://schemas.openxmlformats.org/officeDocument/2006/relationships/image" Id="rId5"/></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15.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24.png" Type="http://schemas.openxmlformats.org/officeDocument/2006/relationships/image" Id="rId4"/><Relationship Target="../media/image16.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 Target="../media/image23.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 Target="http://people.cs.umass.edu/~elm/papers/motionSegICCV13.pdf" Type="http://schemas.openxmlformats.org/officeDocument/2006/relationships/hyperlink" TargetMode="External"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2.xml" Type="http://schemas.openxmlformats.org/officeDocument/2006/relationships/slideLayout" Id="rId1"/><Relationship Target="../media/image22.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4"/><Relationship Target="../media/image01.pn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2.xml" Type="http://schemas.openxmlformats.org/officeDocument/2006/relationships/slideLayout" Id="rId1"/></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2.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2.xml" Type="http://schemas.openxmlformats.org/officeDocument/2006/relationships/slideLayout" Id="rId1"/></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2.xml" Type="http://schemas.openxmlformats.org/officeDocument/2006/relationships/slideLayout" Id="rId1"/></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2.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2.xml" Type="http://schemas.openxmlformats.org/officeDocument/2006/relationships/slideLayout" Id="rId1"/></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2.xml" Type="http://schemas.openxmlformats.org/officeDocument/2006/relationships/slideLayout" Id="rId1"/></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2.xml" Type="http://schemas.openxmlformats.org/officeDocument/2006/relationships/slideLayout" Id="rId1"/></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2.xml" Type="http://schemas.openxmlformats.org/officeDocument/2006/relationships/slideLayout" Id="rId1"/></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2.xml" Type="http://schemas.openxmlformats.org/officeDocument/2006/relationships/slideLayout" Id="rId1"/></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2.xml" Type="http://schemas.openxmlformats.org/officeDocument/2006/relationships/slideLayout" Id="rId1"/></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2.xml" Type="http://schemas.openxmlformats.org/officeDocument/2006/relationships/slideLayout" Id="rId1"/></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2.xml" Type="http://schemas.openxmlformats.org/officeDocument/2006/relationships/slideLayout" Id="rId1"/></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2.xml" Type="http://schemas.openxmlformats.org/officeDocument/2006/relationships/slideLayout" Id="rId1"/></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2.xml" Type="http://schemas.openxmlformats.org/officeDocument/2006/relationships/slideLayout" Id="rId1"/><Relationship Target="../media/image25.png" Type="http://schemas.openxmlformats.org/officeDocument/2006/relationships/image" Id="rId3"/></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2.xml" Type="http://schemas.openxmlformats.org/officeDocument/2006/relationships/slideLayout" Id="rId1"/></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2.xml" Type="http://schemas.openxmlformats.org/officeDocument/2006/relationships/slideLayout" Id="rId1"/><Relationship Target="../media/image33.png" Type="http://schemas.openxmlformats.org/officeDocument/2006/relationships/image" Id="rId4"/><Relationship Target="../media/image35.png" Type="http://schemas.openxmlformats.org/officeDocument/2006/relationships/image" Id="rId3"/></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2.xml" Type="http://schemas.openxmlformats.org/officeDocument/2006/relationships/slideLayout" Id="rId1"/></Relationships>
</file>

<file path=ppt/slides/_rels/slide59.xml.rels><?xml version="1.0" encoding="UTF-8" standalone="yes"?><Relationships xmlns="http://schemas.openxmlformats.org/package/2006/relationships"><Relationship Target="../notesSlides/notesSlide59.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60.xml.rels><?xml version="1.0" encoding="UTF-8" standalone="yes"?><Relationships xmlns="http://schemas.openxmlformats.org/package/2006/relationships"><Relationship Target="../notesSlides/notesSlide60.xml" Type="http://schemas.openxmlformats.org/officeDocument/2006/relationships/notesSlide" Id="rId2"/><Relationship Target="../slideLayouts/slideLayout2.xml" Type="http://schemas.openxmlformats.org/officeDocument/2006/relationships/slideLayout" Id="rId1"/><Relationship Target="../media/image27.png" Type="http://schemas.openxmlformats.org/officeDocument/2006/relationships/image" Id="rId4"/><Relationship Target="../media/image20.png" Type="http://schemas.openxmlformats.org/officeDocument/2006/relationships/image" Id="rId3"/></Relationships>
</file>

<file path=ppt/slides/_rels/slide61.xml.rels><?xml version="1.0" encoding="UTF-8" standalone="yes"?><Relationships xmlns="http://schemas.openxmlformats.org/package/2006/relationships"><Relationship Target="../notesSlides/notesSlide61.xml" Type="http://schemas.openxmlformats.org/officeDocument/2006/relationships/notesSlide" Id="rId2"/><Relationship Target="../slideLayouts/slideLayout2.xml" Type="http://schemas.openxmlformats.org/officeDocument/2006/relationships/slideLayout" Id="rId1"/></Relationships>
</file>

<file path=ppt/slides/_rels/slide62.xml.rels><?xml version="1.0" encoding="UTF-8" standalone="yes"?><Relationships xmlns="http://schemas.openxmlformats.org/package/2006/relationships"><Relationship Target="../notesSlides/notesSlide62.xml" Type="http://schemas.openxmlformats.org/officeDocument/2006/relationships/notesSlide" Id="rId2"/><Relationship Target="../slideLayouts/slideLayout2.xml" Type="http://schemas.openxmlformats.org/officeDocument/2006/relationships/slideLayout" Id="rId1"/></Relationships>
</file>

<file path=ppt/slides/_rels/slide63.xml.rels><?xml version="1.0" encoding="UTF-8" standalone="yes"?><Relationships xmlns="http://schemas.openxmlformats.org/package/2006/relationships"><Relationship Target="../notesSlides/notesSlide63.xml" Type="http://schemas.openxmlformats.org/officeDocument/2006/relationships/notesSlide" Id="rId2"/><Relationship Target="../slideLayouts/slideLayout2.xml" Type="http://schemas.openxmlformats.org/officeDocument/2006/relationships/slideLayout" Id="rId1"/><Relationship Target="../media/image28.png" Type="http://schemas.openxmlformats.org/officeDocument/2006/relationships/image" Id="rId4"/><Relationship Target="../media/image21.png" Type="http://schemas.openxmlformats.org/officeDocument/2006/relationships/image" Id="rId3"/></Relationships>
</file>

<file path=ppt/slides/_rels/slide64.xml.rels><?xml version="1.0" encoding="UTF-8" standalone="yes"?><Relationships xmlns="http://schemas.openxmlformats.org/package/2006/relationships"><Relationship Target="../notesSlides/notesSlide64.xml" Type="http://schemas.openxmlformats.org/officeDocument/2006/relationships/notesSlide" Id="rId2"/><Relationship Target="../slideLayouts/slideLayout2.xml" Type="http://schemas.openxmlformats.org/officeDocument/2006/relationships/slideLayout" Id="rId1"/></Relationships>
</file>

<file path=ppt/slides/_rels/slide65.xml.rels><?xml version="1.0" encoding="UTF-8" standalone="yes"?><Relationships xmlns="http://schemas.openxmlformats.org/package/2006/relationships"><Relationship Target="../notesSlides/notesSlide65.xml" Type="http://schemas.openxmlformats.org/officeDocument/2006/relationships/notesSlide" Id="rId2"/><Relationship Target="../slideLayouts/slideLayout2.xml" Type="http://schemas.openxmlformats.org/officeDocument/2006/relationships/slideLayout" Id="rId1"/></Relationships>
</file>

<file path=ppt/slides/_rels/slide66.xml.rels><?xml version="1.0" encoding="UTF-8" standalone="yes"?><Relationships xmlns="http://schemas.openxmlformats.org/package/2006/relationships"><Relationship Target="../notesSlides/notesSlide66.xml" Type="http://schemas.openxmlformats.org/officeDocument/2006/relationships/notesSlide" Id="rId2"/><Relationship Target="../slideLayouts/slideLayout2.xml" Type="http://schemas.openxmlformats.org/officeDocument/2006/relationships/slideLayout" Id="rId1"/></Relationships>
</file>

<file path=ppt/slides/_rels/slide67.xml.rels><?xml version="1.0" encoding="UTF-8" standalone="yes"?><Relationships xmlns="http://schemas.openxmlformats.org/package/2006/relationships"><Relationship Target="../notesSlides/notesSlide67.xml" Type="http://schemas.openxmlformats.org/officeDocument/2006/relationships/notesSlide" Id="rId2"/><Relationship Target="../slideLayouts/slideLayout2.xml" Type="http://schemas.openxmlformats.org/officeDocument/2006/relationships/slideLayout" Id="rId1"/><Relationship Target="../media/image26.png" Type="http://schemas.openxmlformats.org/officeDocument/2006/relationships/image" Id="rId3"/></Relationships>
</file>

<file path=ppt/slides/_rels/slide68.xml.rels><?xml version="1.0" encoding="UTF-8" standalone="yes"?><Relationships xmlns="http://schemas.openxmlformats.org/package/2006/relationships"><Relationship Target="../notesSlides/notesSlide68.xml" Type="http://schemas.openxmlformats.org/officeDocument/2006/relationships/notesSlide" Id="rId2"/><Relationship Target="../slideLayouts/slideLayout2.xml" Type="http://schemas.openxmlformats.org/officeDocument/2006/relationships/slideLayout" Id="rId1"/><Relationship Target="../media/image26.png" Type="http://schemas.openxmlformats.org/officeDocument/2006/relationships/image" Id="rId3"/></Relationships>
</file>

<file path=ppt/slides/_rels/slide69.xml.rels><?xml version="1.0" encoding="UTF-8" standalone="yes"?><Relationships xmlns="http://schemas.openxmlformats.org/package/2006/relationships"><Relationship Target="../notesSlides/notesSlide69.xml" Type="http://schemas.openxmlformats.org/officeDocument/2006/relationships/notesSlide" Id="rId2"/><Relationship Target="../slideLayouts/slideLayout2.xml" Type="http://schemas.openxmlformats.org/officeDocument/2006/relationships/slideLayout" Id="rId1"/><Relationship Target="../media/image32.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70.xml.rels><?xml version="1.0" encoding="UTF-8" standalone="yes"?><Relationships xmlns="http://schemas.openxmlformats.org/package/2006/relationships"><Relationship Target="../notesSlides/notesSlide70.xml" Type="http://schemas.openxmlformats.org/officeDocument/2006/relationships/notesSlide" Id="rId2"/><Relationship Target="../slideLayouts/slideLayout2.xml" Type="http://schemas.openxmlformats.org/officeDocument/2006/relationships/slideLayout" Id="rId1"/><Relationship Target="../media/image29.png" Type="http://schemas.openxmlformats.org/officeDocument/2006/relationships/image" Id="rId3"/></Relationships>
</file>

<file path=ppt/slides/_rels/slide71.xml.rels><?xml version="1.0" encoding="UTF-8" standalone="yes"?><Relationships xmlns="http://schemas.openxmlformats.org/package/2006/relationships"><Relationship Target="../notesSlides/notesSlide71.xml" Type="http://schemas.openxmlformats.org/officeDocument/2006/relationships/notesSlide" Id="rId2"/><Relationship Target="../slideLayouts/slideLayout2.xml" Type="http://schemas.openxmlformats.org/officeDocument/2006/relationships/slideLayout" Id="rId1"/><Relationship Target="../media/image30.png" Type="http://schemas.openxmlformats.org/officeDocument/2006/relationships/image" Id="rId3"/></Relationships>
</file>

<file path=ppt/slides/_rels/slide72.xml.rels><?xml version="1.0" encoding="UTF-8" standalone="yes"?><Relationships xmlns="http://schemas.openxmlformats.org/package/2006/relationships"><Relationship Target="../notesSlides/notesSlide72.xml" Type="http://schemas.openxmlformats.org/officeDocument/2006/relationships/notesSlide" Id="rId2"/><Relationship Target="../slideLayouts/slideLayout2.xml" Type="http://schemas.openxmlformats.org/officeDocument/2006/relationships/slideLayout" Id="rId1"/><Relationship Target="../media/image41.png" Type="http://schemas.openxmlformats.org/officeDocument/2006/relationships/image" Id="rId3"/></Relationships>
</file>

<file path=ppt/slides/_rels/slide73.xml.rels><?xml version="1.0" encoding="UTF-8" standalone="yes"?><Relationships xmlns="http://schemas.openxmlformats.org/package/2006/relationships"><Relationship Target="../notesSlides/notesSlide73.xml" Type="http://schemas.openxmlformats.org/officeDocument/2006/relationships/notesSlide" Id="rId2"/><Relationship Target="../slideLayouts/slideLayout2.xml" Type="http://schemas.openxmlformats.org/officeDocument/2006/relationships/slideLayout" Id="rId1"/><Relationship Target="../media/image31.png" Type="http://schemas.openxmlformats.org/officeDocument/2006/relationships/image" Id="rId3"/></Relationships>
</file>

<file path=ppt/slides/_rels/slide74.xml.rels><?xml version="1.0" encoding="UTF-8" standalone="yes"?><Relationships xmlns="http://schemas.openxmlformats.org/package/2006/relationships"><Relationship Target="../notesSlides/notesSlide74.xml" Type="http://schemas.openxmlformats.org/officeDocument/2006/relationships/notesSlide" Id="rId2"/><Relationship Target="../slideLayouts/slideLayout2.xml" Type="http://schemas.openxmlformats.org/officeDocument/2006/relationships/slideLayout" Id="rId1"/><Relationship Target="../media/image39.png" Type="http://schemas.openxmlformats.org/officeDocument/2006/relationships/image" Id="rId3"/></Relationships>
</file>

<file path=ppt/slides/_rels/slide75.xml.rels><?xml version="1.0" encoding="UTF-8" standalone="yes"?><Relationships xmlns="http://schemas.openxmlformats.org/package/2006/relationships"><Relationship Target="../notesSlides/notesSlide75.xml" Type="http://schemas.openxmlformats.org/officeDocument/2006/relationships/notesSlide" Id="rId2"/><Relationship Target="../slideLayouts/slideLayout2.xml" Type="http://schemas.openxmlformats.org/officeDocument/2006/relationships/slideLayout" Id="rId1"/><Relationship Target="../media/image36.png" Type="http://schemas.openxmlformats.org/officeDocument/2006/relationships/image" Id="rId3"/></Relationships>
</file>

<file path=ppt/slides/_rels/slide76.xml.rels><?xml version="1.0" encoding="UTF-8" standalone="yes"?><Relationships xmlns="http://schemas.openxmlformats.org/package/2006/relationships"><Relationship Target="../notesSlides/notesSlide76.xml" Type="http://schemas.openxmlformats.org/officeDocument/2006/relationships/notesSlide" Id="rId2"/><Relationship Target="../slideLayouts/slideLayout2.xml" Type="http://schemas.openxmlformats.org/officeDocument/2006/relationships/slideLayout" Id="rId1"/><Relationship Target="../media/image38.png" Type="http://schemas.openxmlformats.org/officeDocument/2006/relationships/image" Id="rId3"/></Relationships>
</file>

<file path=ppt/slides/_rels/slide77.xml.rels><?xml version="1.0" encoding="UTF-8" standalone="yes"?><Relationships xmlns="http://schemas.openxmlformats.org/package/2006/relationships"><Relationship Target="../notesSlides/notesSlide77.xml" Type="http://schemas.openxmlformats.org/officeDocument/2006/relationships/notesSlide" Id="rId2"/><Relationship Target="../slideLayouts/slideLayout2.xml" Type="http://schemas.openxmlformats.org/officeDocument/2006/relationships/slideLayout" Id="rId1"/><Relationship Target="../media/image34.png" Type="http://schemas.openxmlformats.org/officeDocument/2006/relationships/image" Id="rId3"/></Relationships>
</file>

<file path=ppt/slides/_rels/slide78.xml.rels><?xml version="1.0" encoding="UTF-8" standalone="yes"?><Relationships xmlns="http://schemas.openxmlformats.org/package/2006/relationships"><Relationship Target="../notesSlides/notesSlide78.xml" Type="http://schemas.openxmlformats.org/officeDocument/2006/relationships/notesSlide" Id="rId2"/><Relationship Target="../slideLayouts/slideLayout2.xml" Type="http://schemas.openxmlformats.org/officeDocument/2006/relationships/slideLayout" Id="rId1"/><Relationship Target="../media/image37.png" Type="http://schemas.openxmlformats.org/officeDocument/2006/relationships/image" Id="rId3"/></Relationships>
</file>

<file path=ppt/slides/_rels/slide79.xml.rels><?xml version="1.0" encoding="UTF-8" standalone="yes"?><Relationships xmlns="http://schemas.openxmlformats.org/package/2006/relationships"><Relationship Target="../notesSlides/notesSlide79.xml" Type="http://schemas.openxmlformats.org/officeDocument/2006/relationships/notesSlide" Id="rId2"/><Relationship Target="../slideLayouts/slideLayout2.xml" Type="http://schemas.openxmlformats.org/officeDocument/2006/relationships/slideLayout" Id="rId1"/><Relationship Target="../media/image42.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80.xml.rels><?xml version="1.0" encoding="UTF-8" standalone="yes"?><Relationships xmlns="http://schemas.openxmlformats.org/package/2006/relationships"><Relationship Target="../notesSlides/notesSlide80.xml" Type="http://schemas.openxmlformats.org/officeDocument/2006/relationships/notesSlide" Id="rId2"/><Relationship Target="../slideLayouts/slideLayout2.xml" Type="http://schemas.openxmlformats.org/officeDocument/2006/relationships/slideLayout" Id="rId1"/><Relationship Target="../media/image40.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 name="Shape 27"/>
        <p:cNvGrpSpPr/>
        <p:nvPr/>
      </p:nvGrpSpPr>
      <p:grpSpPr>
        <a:xfrm>
          <a:off y="0" x="0"/>
          <a:ext cy="0" cx="0"/>
          <a:chOff y="0" x="0"/>
          <a:chExt cy="0" cx="0"/>
        </a:xfrm>
      </p:grpSpPr>
      <p:sp>
        <p:nvSpPr>
          <p:cNvPr id="28" name="Shape 28"/>
          <p:cNvSpPr txBox="1"/>
          <p:nvPr>
            <p:ph type="ctrTitle"/>
          </p:nvPr>
        </p:nvSpPr>
        <p:spPr>
          <a:xfrm>
            <a:off y="1300757" x="685800"/>
            <a:ext cy="1684199" cx="7772400"/>
          </a:xfrm>
          <a:prstGeom prst="rect">
            <a:avLst/>
          </a:prstGeom>
        </p:spPr>
        <p:txBody>
          <a:bodyPr bIns="91425" rIns="91425" lIns="91425" tIns="91425" anchor="b" anchorCtr="0">
            <a:noAutofit/>
          </a:bodyPr>
          <a:lstStyle/>
          <a:p>
            <a:pPr algn="ctr">
              <a:buNone/>
            </a:pPr>
            <a:r>
              <a:rPr sz="3600" lang="en"/>
              <a:t>Optical Flow and Obstacle Avoidance</a:t>
            </a:r>
          </a:p>
        </p:txBody>
      </p:sp>
      <p:sp>
        <p:nvSpPr>
          <p:cNvPr id="29" name="Shape 29"/>
          <p:cNvSpPr txBox="1"/>
          <p:nvPr>
            <p:ph idx="1" type="subTitle"/>
          </p:nvPr>
        </p:nvSpPr>
        <p:spPr>
          <a:xfrm>
            <a:off y="3093357" x="685800"/>
            <a:ext cy="712499" cx="7772400"/>
          </a:xfrm>
          <a:prstGeom prst="rect">
            <a:avLst/>
          </a:prstGeom>
        </p:spPr>
        <p:txBody>
          <a:bodyPr bIns="91425" rIns="91425" lIns="91425" tIns="91425" anchor="ctr" anchorCtr="0">
            <a:noAutofit/>
          </a:bodyPr>
          <a:lstStyle/>
          <a:p>
            <a:pPr>
              <a:buNone/>
            </a:pPr>
            <a:r>
              <a:rPr lang="en"/>
              <a:t>Computer Vision Research Group</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sp>
        <p:nvSpPr>
          <p:cNvPr id="88" name="Shape 88"/>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Problem </a:t>
            </a:r>
          </a:p>
        </p:txBody>
      </p:sp>
      <p:sp>
        <p:nvSpPr>
          <p:cNvPr id="89" name="Shape 89"/>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sp>
        <p:nvSpPr>
          <p:cNvPr id="94" name="Shape 94"/>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Challanges </a:t>
            </a:r>
          </a:p>
        </p:txBody>
      </p:sp>
      <p:sp>
        <p:nvSpPr>
          <p:cNvPr id="95" name="Shape 95"/>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ph type="title"/>
          </p:nvPr>
        </p:nvSpPr>
        <p:spPr>
          <a:xfrm>
            <a:off y="205977" x="457200"/>
            <a:ext cy="1141499" cx="8229600"/>
          </a:xfrm>
          <a:prstGeom prst="rect">
            <a:avLst/>
          </a:prstGeom>
        </p:spPr>
        <p:txBody>
          <a:bodyPr bIns="91425" rIns="91425" lIns="91425" tIns="91425" anchor="b" anchorCtr="0">
            <a:noAutofit/>
          </a:bodyPr>
          <a:lstStyle/>
          <a:p>
            <a:pPr rtl="0" lvl="0">
              <a:buClr>
                <a:schemeClr val="dk1"/>
              </a:buClr>
              <a:buSzPct val="30555"/>
              <a:buFont typeface="Arial"/>
              <a:buNone/>
            </a:pPr>
            <a:r>
              <a:rPr sz="3600" lang="en"/>
              <a:t>Usage of Optical flow</a:t>
            </a:r>
          </a:p>
          <a:p>
            <a:pPr rtl="0" lvl="0">
              <a:buNone/>
            </a:pPr>
            <a:r>
              <a:rPr sz="3600" lang="en"/>
              <a:t>Ground Detection</a:t>
            </a:r>
          </a:p>
        </p:txBody>
      </p:sp>
      <p:sp>
        <p:nvSpPr>
          <p:cNvPr id="101" name="Shape 101"/>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b="1" sz="4800" lang="en"/>
              <a:t>Goal:</a:t>
            </a:r>
          </a:p>
          <a:p>
            <a:pPr>
              <a:buNone/>
            </a:pPr>
            <a:r>
              <a:rPr lang="en"/>
              <a:t>Segment image into 2 layers, ground plane and other. Ground plane area represent traversable path, the other layer represents potential obstacles.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txBox="1"/>
          <p:nvPr>
            <p:ph type="title"/>
          </p:nvPr>
        </p:nvSpPr>
        <p:spPr>
          <a:xfrm>
            <a:off y="205977" x="457200"/>
            <a:ext cy="1141499" cx="8229600"/>
          </a:xfrm>
          <a:prstGeom prst="rect">
            <a:avLst/>
          </a:prstGeom>
        </p:spPr>
        <p:txBody>
          <a:bodyPr bIns="91425" rIns="91425" lIns="91425" tIns="91425" anchor="b" anchorCtr="0">
            <a:noAutofit/>
          </a:bodyPr>
          <a:lstStyle/>
          <a:p>
            <a:pPr rtl="0" lvl="0">
              <a:buNone/>
            </a:pPr>
            <a:r>
              <a:rPr sz="3600" lang="en"/>
              <a:t> Ground Detection  </a:t>
            </a:r>
          </a:p>
          <a:p>
            <a:pPr rtl="0" lvl="0">
              <a:buNone/>
            </a:pPr>
            <a:r>
              <a:rPr sz="3600" lang="en"/>
              <a:t>A Suggested Method</a:t>
            </a:r>
          </a:p>
        </p:txBody>
      </p:sp>
      <p:sp>
        <p:nvSpPr>
          <p:cNvPr id="107" name="Shape 107"/>
          <p:cNvSpPr txBox="1"/>
          <p:nvPr>
            <p:ph idx="1" type="body"/>
          </p:nvPr>
        </p:nvSpPr>
        <p:spPr>
          <a:xfrm>
            <a:off y="1460499" x="457200"/>
            <a:ext cy="3465299" cx="8229600"/>
          </a:xfrm>
          <a:prstGeom prst="rect">
            <a:avLst/>
          </a:prstGeom>
        </p:spPr>
        <p:txBody>
          <a:bodyPr bIns="91425" rIns="91425" lIns="91425" tIns="91425" anchor="t" anchorCtr="0">
            <a:noAutofit/>
          </a:bodyPr>
          <a:lstStyle/>
          <a:p>
            <a:pPr>
              <a:buNone/>
            </a:pPr>
            <a:r>
              <a:rPr lang="en"/>
              <a:t>the idea is based on computing a theoretical optical flow model for ground pixels, and compare each pixel  in input frames with the model to label it as ground pixel or other object pixel.</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Ground Optical Flow Model</a:t>
            </a:r>
          </a:p>
        </p:txBody>
      </p:sp>
      <p:sp>
        <p:nvSpPr>
          <p:cNvPr id="113" name="Shape 113"/>
          <p:cNvSpPr txBox="1"/>
          <p:nvPr>
            <p:ph idx="1" type="body"/>
          </p:nvPr>
        </p:nvSpPr>
        <p:spPr>
          <a:xfrm>
            <a:off y="1460499" x="457200"/>
            <a:ext cy="3465299" cx="8229600"/>
          </a:xfrm>
          <a:prstGeom prst="rect">
            <a:avLst/>
          </a:prstGeom>
        </p:spPr>
        <p:txBody>
          <a:bodyPr bIns="91425" rIns="91425" lIns="91425" tIns="91425" anchor="t" anchorCtr="0">
            <a:noAutofit/>
          </a:bodyPr>
          <a:lstStyle/>
          <a:p>
            <a:pPr>
              <a:buNone/>
            </a:pPr>
            <a:r>
              <a:rPr lang="en"/>
              <a:t>assuming a </a:t>
            </a:r>
            <a:r>
              <a:rPr b="1" lang="en" i="1"/>
              <a:t>pinhole camera model</a:t>
            </a:r>
            <a:r>
              <a:rPr lang="en"/>
              <a:t>, and a robot with known linear and rotational velocity, the optical flow of ground pixels is calculated from the </a:t>
            </a:r>
            <a:r>
              <a:rPr b="1" lang="en" i="1"/>
              <a:t>projection equation</a:t>
            </a:r>
            <a:r>
              <a:rPr lang="en"/>
              <a:t> of ground points from </a:t>
            </a:r>
            <a:r>
              <a:rPr b="1" lang="en" i="1"/>
              <a:t>world frame</a:t>
            </a:r>
            <a:r>
              <a:rPr lang="en"/>
              <a:t> to </a:t>
            </a:r>
            <a:r>
              <a:rPr b="1" lang="en" i="1"/>
              <a:t>image frame.</a:t>
            </a:r>
            <a:r>
              <a:rPr lang="en"/>
              <a:t>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Ground Optical Flow Model</a:t>
            </a:r>
          </a:p>
        </p:txBody>
      </p:sp>
      <p:sp>
        <p:nvSpPr>
          <p:cNvPr id="119" name="Shape 119"/>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120" name="Shape 120"/>
          <p:cNvPicPr preferRelativeResize="0"/>
          <p:nvPr/>
        </p:nvPicPr>
        <p:blipFill>
          <a:blip r:embed="rId3"/>
          <a:stretch>
            <a:fillRect/>
          </a:stretch>
        </p:blipFill>
        <p:spPr>
          <a:xfrm>
            <a:off y="1460500" x="2578775"/>
            <a:ext cy="3465300" cx="3114675"/>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Ground Optical Flow Model</a:t>
            </a:r>
          </a:p>
        </p:txBody>
      </p:sp>
      <p:sp>
        <p:nvSpPr>
          <p:cNvPr id="126" name="Shape 126"/>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camera projection matrix:</a:t>
            </a:r>
          </a:p>
          <a:p>
            <a:r>
              <a:t/>
            </a:r>
          </a:p>
          <a:p>
            <a:pPr>
              <a:buNone/>
            </a:pPr>
            <a:r>
              <a:rPr lang="en"/>
              <a:t>projection equation of ground points from world to image coordinates</a:t>
            </a:r>
          </a:p>
        </p:txBody>
      </p:sp>
      <p:pic>
        <p:nvPicPr>
          <p:cNvPr id="127" name="Shape 127"/>
          <p:cNvPicPr preferRelativeResize="0"/>
          <p:nvPr/>
        </p:nvPicPr>
        <p:blipFill>
          <a:blip r:embed="rId3"/>
          <a:stretch>
            <a:fillRect/>
          </a:stretch>
        </p:blipFill>
        <p:spPr>
          <a:xfrm>
            <a:off y="2047375" x="663750"/>
            <a:ext cy="600075" cx="2019300"/>
          </a:xfrm>
          <a:prstGeom prst="rect">
            <a:avLst/>
          </a:prstGeom>
        </p:spPr>
      </p:pic>
      <p:pic>
        <p:nvPicPr>
          <p:cNvPr id="128" name="Shape 128"/>
          <p:cNvPicPr preferRelativeResize="0"/>
          <p:nvPr/>
        </p:nvPicPr>
        <p:blipFill>
          <a:blip r:embed="rId4"/>
          <a:stretch>
            <a:fillRect/>
          </a:stretch>
        </p:blipFill>
        <p:spPr>
          <a:xfrm>
            <a:off y="3832025" x="663750"/>
            <a:ext cy="676275" cx="2305050"/>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sp>
        <p:nvSpPr>
          <p:cNvPr id="133" name="Shape 133"/>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Ground Optical Flow Model</a:t>
            </a:r>
          </a:p>
        </p:txBody>
      </p:sp>
      <p:sp>
        <p:nvSpPr>
          <p:cNvPr id="134" name="Shape 134"/>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representation as homography (plane to plane projection)</a:t>
            </a:r>
          </a:p>
          <a:p>
            <a:r>
              <a:t/>
            </a:r>
          </a:p>
          <a:p>
            <a:pPr>
              <a:buNone/>
            </a:pPr>
            <a:r>
              <a:rPr lang="en"/>
              <a:t>differentiation of previous equation </a:t>
            </a:r>
          </a:p>
        </p:txBody>
      </p:sp>
      <p:pic>
        <p:nvPicPr>
          <p:cNvPr id="135" name="Shape 135"/>
          <p:cNvPicPr preferRelativeResize="0"/>
          <p:nvPr/>
        </p:nvPicPr>
        <p:blipFill>
          <a:blip r:embed="rId3"/>
          <a:stretch>
            <a:fillRect/>
          </a:stretch>
        </p:blipFill>
        <p:spPr>
          <a:xfrm>
            <a:off y="2557725" x="513375"/>
            <a:ext cy="609600" cx="2286000"/>
          </a:xfrm>
          <a:prstGeom prst="rect">
            <a:avLst/>
          </a:prstGeom>
        </p:spPr>
      </p:pic>
      <p:pic>
        <p:nvPicPr>
          <p:cNvPr id="136" name="Shape 136"/>
          <p:cNvPicPr preferRelativeResize="0"/>
          <p:nvPr/>
        </p:nvPicPr>
        <p:blipFill>
          <a:blip r:embed="rId4"/>
          <a:stretch>
            <a:fillRect/>
          </a:stretch>
        </p:blipFill>
        <p:spPr>
          <a:xfrm>
            <a:off y="3761875" x="457200"/>
            <a:ext cy="581025" cx="2800350"/>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y="0" x="0"/>
          <a:ext cy="0" cx="0"/>
          <a:chOff y="0" x="0"/>
          <a:chExt cy="0" cx="0"/>
        </a:xfrm>
      </p:grpSpPr>
      <p:sp>
        <p:nvSpPr>
          <p:cNvPr id="141" name="Shape 141"/>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Ground Optical Flow Model</a:t>
            </a:r>
          </a:p>
        </p:txBody>
      </p:sp>
      <p:sp>
        <p:nvSpPr>
          <p:cNvPr id="142" name="Shape 142"/>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simplification:</a:t>
            </a:r>
          </a:p>
          <a:p>
            <a:r>
              <a:t/>
            </a:r>
          </a:p>
          <a:p>
            <a:pPr rtl="0" lvl="0">
              <a:buNone/>
            </a:pPr>
            <a:r>
              <a:rPr lang="en"/>
              <a:t>from eqn. 2 and 4:</a:t>
            </a:r>
          </a:p>
          <a:p>
            <a:r>
              <a:t/>
            </a:r>
          </a:p>
          <a:p>
            <a:pPr>
              <a:buNone/>
            </a:pPr>
            <a:r>
              <a:rPr lang="en"/>
              <a:t>optical flow vector:</a:t>
            </a:r>
          </a:p>
        </p:txBody>
      </p:sp>
      <p:pic>
        <p:nvPicPr>
          <p:cNvPr id="143" name="Shape 143"/>
          <p:cNvPicPr preferRelativeResize="0"/>
          <p:nvPr/>
        </p:nvPicPr>
        <p:blipFill>
          <a:blip r:embed="rId3"/>
          <a:stretch>
            <a:fillRect/>
          </a:stretch>
        </p:blipFill>
        <p:spPr>
          <a:xfrm>
            <a:off y="2087475" x="457200"/>
            <a:ext cy="561975" cx="1914525"/>
          </a:xfrm>
          <a:prstGeom prst="rect">
            <a:avLst/>
          </a:prstGeom>
        </p:spPr>
      </p:pic>
      <p:pic>
        <p:nvPicPr>
          <p:cNvPr id="144" name="Shape 144"/>
          <p:cNvPicPr preferRelativeResize="0"/>
          <p:nvPr/>
        </p:nvPicPr>
        <p:blipFill>
          <a:blip r:embed="rId4"/>
          <a:stretch>
            <a:fillRect/>
          </a:stretch>
        </p:blipFill>
        <p:spPr>
          <a:xfrm>
            <a:off y="3150250" x="457200"/>
            <a:ext cy="609600" cx="2219325"/>
          </a:xfrm>
          <a:prstGeom prst="rect">
            <a:avLst/>
          </a:prstGeom>
        </p:spPr>
      </p:pic>
      <p:pic>
        <p:nvPicPr>
          <p:cNvPr id="145" name="Shape 145"/>
          <p:cNvPicPr preferRelativeResize="0"/>
          <p:nvPr/>
        </p:nvPicPr>
        <p:blipFill>
          <a:blip r:embed="rId5"/>
          <a:stretch>
            <a:fillRect/>
          </a:stretch>
        </p:blipFill>
        <p:spPr>
          <a:xfrm>
            <a:off y="4211425" x="533400"/>
            <a:ext cy="714375" cx="2305050"/>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Ground Optical Flow Model</a:t>
            </a:r>
          </a:p>
        </p:txBody>
      </p:sp>
      <p:sp>
        <p:nvSpPr>
          <p:cNvPr id="151" name="Shape 151"/>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the homography matrix:</a:t>
            </a:r>
          </a:p>
          <a:p>
            <a:r>
              <a:t/>
            </a:r>
          </a:p>
        </p:txBody>
      </p:sp>
      <p:pic>
        <p:nvPicPr>
          <p:cNvPr id="152" name="Shape 152"/>
          <p:cNvPicPr preferRelativeResize="0"/>
          <p:nvPr/>
        </p:nvPicPr>
        <p:blipFill>
          <a:blip r:embed="rId3"/>
          <a:stretch>
            <a:fillRect/>
          </a:stretch>
        </p:blipFill>
        <p:spPr>
          <a:xfrm>
            <a:off y="2157650" x="457200"/>
            <a:ext cy="2266950" cx="3152775"/>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y="0" x="0"/>
          <a:ext cy="0" cx="0"/>
          <a:chOff y="0" x="0"/>
          <a:chExt cy="0" cx="0"/>
        </a:xfrm>
      </p:grpSpPr>
      <p:sp>
        <p:nvSpPr>
          <p:cNvPr id="34" name="Shape 34"/>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Optical Flow Concepts</a:t>
            </a:r>
          </a:p>
        </p:txBody>
      </p:sp>
      <p:sp>
        <p:nvSpPr>
          <p:cNvPr id="35" name="Shape 35"/>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sz="1400" lang="en"/>
              <a:t>Optical flow is the pattern of apparent motion of image objects between two consecutive frames caused by the movement of object or camera. It is 2D vector field where each vector is a displacement vector showing the movement of points from first frame to second. </a:t>
            </a:r>
          </a:p>
          <a:p>
            <a:r>
              <a:t/>
            </a:r>
          </a:p>
          <a:p>
            <a:r>
              <a:t/>
            </a:r>
          </a:p>
          <a:p>
            <a:r>
              <a:t/>
            </a:r>
          </a:p>
          <a:p>
            <a:r>
              <a:t/>
            </a:r>
          </a:p>
          <a:p>
            <a:r>
              <a:t/>
            </a:r>
          </a:p>
          <a:p>
            <a:r>
              <a:t/>
            </a:r>
          </a:p>
          <a:p>
            <a:r>
              <a:t/>
            </a:r>
          </a:p>
          <a:p>
            <a:pPr>
              <a:buNone/>
            </a:pPr>
            <a:r>
              <a:rPr sz="1400" lang="en"/>
              <a:t>The image shows a ball moving in 5 consecutive frames. The arrow shows its displacement vector.</a:t>
            </a:r>
          </a:p>
        </p:txBody>
      </p:sp>
      <p:pic>
        <p:nvPicPr>
          <p:cNvPr id="36" name="Shape 36"/>
          <p:cNvPicPr preferRelativeResize="0"/>
          <p:nvPr/>
        </p:nvPicPr>
        <p:blipFill>
          <a:blip r:embed="rId3"/>
          <a:stretch>
            <a:fillRect/>
          </a:stretch>
        </p:blipFill>
        <p:spPr>
          <a:xfrm>
            <a:off y="2332425" x="2059900"/>
            <a:ext cy="1847850" cx="4162425"/>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y="0" x="0"/>
          <a:ext cy="0" cx="0"/>
          <a:chOff y="0" x="0"/>
          <a:chExt cy="0" cx="0"/>
        </a:xfrm>
      </p:grpSpPr>
      <p:sp>
        <p:nvSpPr>
          <p:cNvPr id="157" name="Shape 157"/>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Ground Motion Segmentation</a:t>
            </a:r>
          </a:p>
        </p:txBody>
      </p:sp>
      <p:sp>
        <p:nvSpPr>
          <p:cNvPr id="158" name="Shape 158"/>
          <p:cNvSpPr txBox="1"/>
          <p:nvPr>
            <p:ph idx="1" type="body"/>
          </p:nvPr>
        </p:nvSpPr>
        <p:spPr>
          <a:xfrm>
            <a:off y="1460499" x="457200"/>
            <a:ext cy="3465299" cx="8229600"/>
          </a:xfrm>
          <a:prstGeom prst="rect">
            <a:avLst/>
          </a:prstGeom>
        </p:spPr>
        <p:txBody>
          <a:bodyPr bIns="91425" rIns="91425" lIns="91425" tIns="91425" anchor="t" anchorCtr="0">
            <a:noAutofit/>
          </a:bodyPr>
          <a:lstStyle/>
          <a:p>
            <a:pPr>
              <a:buNone/>
            </a:pPr>
            <a:r>
              <a:rPr lang="en"/>
              <a:t>for each pixel in an input frame, we can calculate theoretical optical flow, if its actual optical flow is similar to the theoretical one, then it’s labeled as ground pixel.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sp>
        <p:nvSpPr>
          <p:cNvPr id="163" name="Shape 163"/>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Ground Motion Segmentation</a:t>
            </a:r>
            <a:br>
              <a:rPr sz="3600" lang="en"/>
            </a:br>
            <a:r>
              <a:rPr sz="3600" lang="en"/>
              <a:t>Actual Optical Flow Issues</a:t>
            </a:r>
          </a:p>
        </p:txBody>
      </p:sp>
      <p:sp>
        <p:nvSpPr>
          <p:cNvPr id="164" name="Shape 164"/>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issues in computing actual optical flow for each pixel as claimed by the paper in 2006</a:t>
            </a:r>
          </a:p>
          <a:p>
            <a:pPr rtl="0" lvl="0">
              <a:buNone/>
            </a:pPr>
            <a:r>
              <a:rPr lang="en"/>
              <a:t>1- time complexity</a:t>
            </a:r>
          </a:p>
          <a:p>
            <a:pPr rtl="0" lvl="0">
              <a:buNone/>
            </a:pPr>
            <a:r>
              <a:rPr lang="en"/>
              <a:t>2- accuracy</a:t>
            </a:r>
          </a:p>
          <a:p>
            <a:pPr rtl="0" lvl="0">
              <a:buNone/>
            </a:pPr>
            <a:r>
              <a:rPr lang="en"/>
              <a:t>3- comparison function between actual and theoretical optical flow</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y="0" x="0"/>
          <a:ext cy="0" cx="0"/>
          <a:chOff y="0" x="0"/>
          <a:chExt cy="0" cx="0"/>
        </a:xfrm>
      </p:grpSpPr>
      <p:sp>
        <p:nvSpPr>
          <p:cNvPr id="169" name="Shape 169"/>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Ground Motion Segmentation</a:t>
            </a:r>
            <a:br>
              <a:rPr sz="3600" lang="en"/>
            </a:br>
            <a:r>
              <a:rPr sz="3600" lang="en"/>
              <a:t>A Generative Method</a:t>
            </a:r>
          </a:p>
        </p:txBody>
      </p:sp>
      <p:sp>
        <p:nvSpPr>
          <p:cNvPr id="170" name="Shape 170"/>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for each pixel , calculate theoretical optical flow, and and determine if it’s a possible displacement according to the model, by computing similarity between pixel (u,v) in image I(t) , and pixel </a:t>
            </a:r>
            <a:br>
              <a:rPr lang="en"/>
            </a:br>
            <a:r>
              <a:rPr lang="en"/>
              <a:t>(u,v)  -    t * opticalFlowVector(u,v) in image</a:t>
            </a:r>
          </a:p>
          <a:p>
            <a:pPr>
              <a:buNone/>
            </a:pPr>
            <a:r>
              <a:rPr lang="en"/>
              <a:t> I(t-    t). using SSD and SAD similarity measures</a:t>
            </a:r>
          </a:p>
        </p:txBody>
      </p:sp>
      <p:pic>
        <p:nvPicPr>
          <p:cNvPr id="171" name="Shape 171"/>
          <p:cNvPicPr preferRelativeResize="0"/>
          <p:nvPr/>
        </p:nvPicPr>
        <p:blipFill>
          <a:blip r:embed="rId3"/>
          <a:stretch>
            <a:fillRect/>
          </a:stretch>
        </p:blipFill>
        <p:spPr>
          <a:xfrm>
            <a:off y="3511250" x="1636300"/>
            <a:ext cy="348925" cx="380849"/>
          </a:xfrm>
          <a:prstGeom prst="rect">
            <a:avLst/>
          </a:prstGeom>
        </p:spPr>
      </p:pic>
      <p:pic>
        <p:nvPicPr>
          <p:cNvPr id="172" name="Shape 172"/>
          <p:cNvPicPr preferRelativeResize="0"/>
          <p:nvPr/>
        </p:nvPicPr>
        <p:blipFill>
          <a:blip r:embed="rId3"/>
          <a:stretch>
            <a:fillRect/>
          </a:stretch>
        </p:blipFill>
        <p:spPr>
          <a:xfrm>
            <a:off y="4034625" x="1137125"/>
            <a:ext cy="348925" cx="380849"/>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y="0" x="0"/>
          <a:ext cy="0" cx="0"/>
          <a:chOff y="0" x="0"/>
          <a:chExt cy="0" cx="0"/>
        </a:xfrm>
      </p:grpSpPr>
      <p:sp>
        <p:nvSpPr>
          <p:cNvPr id="177" name="Shape 177"/>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Results</a:t>
            </a:r>
          </a:p>
        </p:txBody>
      </p:sp>
      <p:sp>
        <p:nvSpPr>
          <p:cNvPr id="178" name="Shape 178"/>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179" name="Shape 179"/>
          <p:cNvPicPr preferRelativeResize="0"/>
          <p:nvPr/>
        </p:nvPicPr>
        <p:blipFill>
          <a:blip r:embed="rId3"/>
          <a:stretch>
            <a:fillRect/>
          </a:stretch>
        </p:blipFill>
        <p:spPr>
          <a:xfrm>
            <a:off y="1460500" x="457200"/>
            <a:ext cy="3465300" cx="3076575"/>
          </a:xfrm>
          <a:prstGeom prst="rect">
            <a:avLst/>
          </a:prstGeom>
        </p:spPr>
      </p:pic>
      <p:pic>
        <p:nvPicPr>
          <p:cNvPr id="180" name="Shape 180"/>
          <p:cNvPicPr preferRelativeResize="0"/>
          <p:nvPr/>
        </p:nvPicPr>
        <p:blipFill>
          <a:blip r:embed="rId4"/>
          <a:stretch>
            <a:fillRect/>
          </a:stretch>
        </p:blipFill>
        <p:spPr>
          <a:xfrm>
            <a:off y="1485637" x="3982450"/>
            <a:ext cy="3415025" cx="3048000"/>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y="0" x="0"/>
          <a:ext cy="0" cx="0"/>
          <a:chOff y="0" x="0"/>
          <a:chExt cy="0" cx="0"/>
        </a:xfrm>
      </p:grpSpPr>
      <p:sp>
        <p:nvSpPr>
          <p:cNvPr id="185" name="Shape 185"/>
          <p:cNvSpPr txBox="1"/>
          <p:nvPr>
            <p:ph type="title"/>
          </p:nvPr>
        </p:nvSpPr>
        <p:spPr>
          <a:xfrm>
            <a:off y="205977" x="457200"/>
            <a:ext cy="1141499" cx="8229600"/>
          </a:xfrm>
          <a:prstGeom prst="rect">
            <a:avLst/>
          </a:prstGeom>
        </p:spPr>
        <p:txBody>
          <a:bodyPr bIns="91425" rIns="91425" lIns="91425" tIns="91425" anchor="b" anchorCtr="0">
            <a:noAutofit/>
          </a:bodyPr>
          <a:lstStyle/>
          <a:p>
            <a:pPr rtl="0" lvl="0">
              <a:buClr>
                <a:schemeClr val="dk1"/>
              </a:buClr>
              <a:buSzPct val="30555"/>
              <a:buFont typeface="Arial"/>
              <a:buNone/>
            </a:pPr>
            <a:r>
              <a:rPr sz="3600" lang="en"/>
              <a:t>Usage of Optical flow</a:t>
            </a:r>
          </a:p>
          <a:p>
            <a:pPr lvl="0">
              <a:buClr>
                <a:schemeClr val="dk1"/>
              </a:buClr>
              <a:buSzPct val="30555"/>
              <a:buFont typeface="Arial"/>
              <a:buNone/>
            </a:pPr>
            <a:r>
              <a:rPr sz="3600" lang="en"/>
              <a:t>Motion Segmentation</a:t>
            </a:r>
          </a:p>
        </p:txBody>
      </p:sp>
      <p:sp>
        <p:nvSpPr>
          <p:cNvPr id="186" name="Shape 186"/>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b="1" sz="4800" lang="en"/>
              <a:t>Goal:</a:t>
            </a:r>
          </a:p>
          <a:p>
            <a:pPr rtl="0" lvl="0" indent="457200" marL="457200">
              <a:buNone/>
            </a:pPr>
            <a:r>
              <a:rPr lang="en"/>
              <a:t>Segment the scene into coherent regions based on the real-world motion of the objects in it.</a:t>
            </a:r>
          </a:p>
          <a:p>
            <a:r>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sp>
        <p:nvSpPr>
          <p:cNvPr id="191" name="Shape 191"/>
          <p:cNvSpPr txBox="1"/>
          <p:nvPr>
            <p:ph type="title"/>
          </p:nvPr>
        </p:nvSpPr>
        <p:spPr>
          <a:xfrm>
            <a:off y="205977" x="457200"/>
            <a:ext cy="1141499" cx="8229600"/>
          </a:xfrm>
          <a:prstGeom prst="rect">
            <a:avLst/>
          </a:prstGeom>
        </p:spPr>
        <p:txBody>
          <a:bodyPr bIns="91425" rIns="91425" lIns="91425" tIns="91425" anchor="b" anchorCtr="0">
            <a:noAutofit/>
          </a:bodyPr>
          <a:lstStyle/>
          <a:p>
            <a:pPr rtl="0" lvl="0">
              <a:buClr>
                <a:schemeClr val="dk1"/>
              </a:buClr>
              <a:buSzPct val="30555"/>
              <a:buFont typeface="Arial"/>
              <a:buNone/>
            </a:pPr>
            <a:r>
              <a:rPr sz="3600" lang="en"/>
              <a:t>Usage of Optical flow</a:t>
            </a:r>
          </a:p>
          <a:p>
            <a:pPr rtl="0" lvl="0">
              <a:buNone/>
            </a:pPr>
            <a:r>
              <a:rPr sz="3600" lang="en"/>
              <a:t>Motion Segmentation</a:t>
            </a:r>
          </a:p>
        </p:txBody>
      </p:sp>
      <p:sp>
        <p:nvSpPr>
          <p:cNvPr id="192" name="Shape 192"/>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193" name="Shape 193"/>
          <p:cNvPicPr preferRelativeResize="0"/>
          <p:nvPr/>
        </p:nvPicPr>
        <p:blipFill>
          <a:blip r:embed="rId3"/>
          <a:stretch>
            <a:fillRect/>
          </a:stretch>
        </p:blipFill>
        <p:spPr>
          <a:xfrm>
            <a:off y="1411350" x="2196250"/>
            <a:ext cy="3563600" cx="47515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y="0" x="0"/>
          <a:ext cy="0" cx="0"/>
          <a:chOff y="0" x="0"/>
          <a:chExt cy="0" cx="0"/>
        </a:xfrm>
      </p:grpSpPr>
      <p:sp>
        <p:nvSpPr>
          <p:cNvPr id="198" name="Shape 198"/>
          <p:cNvSpPr txBox="1"/>
          <p:nvPr>
            <p:ph type="title"/>
          </p:nvPr>
        </p:nvSpPr>
        <p:spPr>
          <a:xfrm>
            <a:off y="269727" x="457200"/>
            <a:ext cy="1141499" cx="8229600"/>
          </a:xfrm>
          <a:prstGeom prst="rect">
            <a:avLst/>
          </a:prstGeom>
        </p:spPr>
        <p:txBody>
          <a:bodyPr bIns="91425" rIns="91425" lIns="91425" tIns="91425" anchor="b" anchorCtr="0">
            <a:noAutofit/>
          </a:bodyPr>
          <a:lstStyle/>
          <a:p>
            <a:pPr rtl="0" lvl="0">
              <a:buNone/>
            </a:pPr>
            <a:r>
              <a:rPr sz="3600" lang="en"/>
              <a:t>Motion Segmentation </a:t>
            </a:r>
          </a:p>
          <a:p>
            <a:pPr>
              <a:buNone/>
            </a:pPr>
            <a:r>
              <a:rPr sz="3600" lang="en"/>
              <a:t>Scenarios</a:t>
            </a:r>
          </a:p>
        </p:txBody>
      </p:sp>
      <p:sp>
        <p:nvSpPr>
          <p:cNvPr id="199" name="Shape 199"/>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Stationary Camera </a:t>
            </a:r>
          </a:p>
          <a:p>
            <a:pPr rtl="0" lvl="0">
              <a:buNone/>
            </a:pPr>
            <a:r>
              <a:rPr lang="en"/>
              <a:t>→ Background Subtraction: Gaussian, Bayesian, Non-parametric Models.</a:t>
            </a:r>
          </a:p>
          <a:p>
            <a:pPr rtl="0" lvl="0">
              <a:buNone/>
            </a:pPr>
            <a:r>
              <a:rPr lang="en"/>
              <a:t>→ Camera motion causes most image pixels to move, pixelwise models are no longer adequate.</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y="0" x="0"/>
          <a:ext cy="0" cx="0"/>
          <a:chOff y="0" x="0"/>
          <a:chExt cy="0" cx="0"/>
        </a:xfrm>
      </p:grpSpPr>
      <p:sp>
        <p:nvSpPr>
          <p:cNvPr id="204" name="Shape 204"/>
          <p:cNvSpPr txBox="1"/>
          <p:nvPr>
            <p:ph type="title"/>
          </p:nvPr>
        </p:nvSpPr>
        <p:spPr>
          <a:xfrm>
            <a:off y="205977" x="457200"/>
            <a:ext cy="1141499" cx="8229600"/>
          </a:xfrm>
          <a:prstGeom prst="rect">
            <a:avLst/>
          </a:prstGeom>
        </p:spPr>
        <p:txBody>
          <a:bodyPr bIns="91425" rIns="91425" lIns="91425" tIns="91425" anchor="b" anchorCtr="0">
            <a:noAutofit/>
          </a:bodyPr>
          <a:lstStyle/>
          <a:p>
            <a:pPr rtl="0" lvl="0">
              <a:buClr>
                <a:schemeClr val="dk1"/>
              </a:buClr>
              <a:buSzPct val="30555"/>
              <a:buFont typeface="Arial"/>
              <a:buNone/>
            </a:pPr>
            <a:r>
              <a:rPr sz="3600" lang="en"/>
              <a:t>Motion Segmentation </a:t>
            </a:r>
          </a:p>
          <a:p>
            <a:pPr lvl="0">
              <a:buClr>
                <a:schemeClr val="dk1"/>
              </a:buClr>
              <a:buSzPct val="30555"/>
              <a:buFont typeface="Arial"/>
              <a:buNone/>
            </a:pPr>
            <a:r>
              <a:rPr sz="3600" lang="en"/>
              <a:t>Scenarios</a:t>
            </a:r>
          </a:p>
        </p:txBody>
      </p:sp>
      <p:sp>
        <p:nvSpPr>
          <p:cNvPr id="205" name="Shape 205"/>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Moving Camera</a:t>
            </a:r>
          </a:p>
          <a:p>
            <a:pPr rtl="0" lvl="0">
              <a:buNone/>
            </a:pPr>
            <a:r>
              <a:rPr lang="en"/>
              <a:t>→ Optical ﬂow</a:t>
            </a:r>
          </a:p>
          <a:p>
            <a:pPr rtl="0" lvl="0">
              <a:buNone/>
            </a:pPr>
            <a:r>
              <a:rPr lang="en"/>
              <a:t>Direct:Clustering</a:t>
            </a:r>
          </a:p>
          <a:p>
            <a:pPr rtl="0" lvl="0">
              <a:buNone/>
            </a:pPr>
            <a:r>
              <a:rPr lang="en"/>
              <a:t>Indirect: Camera motion compensation</a:t>
            </a:r>
          </a:p>
          <a:p>
            <a:r>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y="0" x="0"/>
          <a:ext cy="0" cx="0"/>
          <a:chOff y="0" x="0"/>
          <a:chExt cy="0" cx="0"/>
        </a:xfrm>
      </p:grpSpPr>
      <p:sp>
        <p:nvSpPr>
          <p:cNvPr id="210" name="Shape 210"/>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lang="en"/>
              <a:t>Major Drawback</a:t>
            </a:r>
          </a:p>
        </p:txBody>
      </p:sp>
      <p:sp>
        <p:nvSpPr>
          <p:cNvPr id="211" name="Shape 211"/>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Objects at different depths will appear to have different labels since closer objects have a higher optical flow.</a:t>
            </a:r>
          </a:p>
          <a:p>
            <a:r>
              <a:t/>
            </a:r>
          </a:p>
          <a:p>
            <a:pPr rtl="0" lvl="0" indent="-419100" marL="457200">
              <a:buClr>
                <a:schemeClr val="dk2"/>
              </a:buClr>
              <a:buSzPct val="166666"/>
              <a:buFont typeface="Arial"/>
              <a:buChar char="•"/>
            </a:pPr>
            <a:r>
              <a:rPr lang="en"/>
              <a:t> Post-processing is required to merge smaller segments into one background</a:t>
            </a:r>
          </a:p>
          <a:p>
            <a:r>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y="0" x="0"/>
          <a:ext cy="0" cx="0"/>
          <a:chOff y="0" x="0"/>
          <a:chExt cy="0" cx="0"/>
        </a:xfrm>
      </p:grpSpPr>
      <p:sp>
        <p:nvSpPr>
          <p:cNvPr id="216" name="Shape 216"/>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217" name="Shape 217"/>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218" name="Shape 218"/>
          <p:cNvPicPr preferRelativeResize="0"/>
          <p:nvPr/>
        </p:nvPicPr>
        <p:blipFill>
          <a:blip r:embed="rId3"/>
          <a:stretch>
            <a:fillRect/>
          </a:stretch>
        </p:blipFill>
        <p:spPr>
          <a:xfrm>
            <a:off y="0" x="1609604"/>
            <a:ext cy="5143500" cx="5924791"/>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y="0" x="0"/>
          <a:ext cy="0" cx="0"/>
          <a:chOff y="0" x="0"/>
          <a:chExt cy="0" cx="0"/>
        </a:xfrm>
      </p:grpSpPr>
      <p:sp>
        <p:nvSpPr>
          <p:cNvPr id="41" name="Shape 41"/>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Optical Flow Problem</a:t>
            </a:r>
          </a:p>
        </p:txBody>
      </p:sp>
      <p:sp>
        <p:nvSpPr>
          <p:cNvPr id="42" name="Shape 42"/>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43" name="Shape 43"/>
          <p:cNvPicPr preferRelativeResize="0"/>
          <p:nvPr/>
        </p:nvPicPr>
        <p:blipFill>
          <a:blip r:embed="rId3"/>
          <a:stretch>
            <a:fillRect/>
          </a:stretch>
        </p:blipFill>
        <p:spPr>
          <a:xfrm>
            <a:off y="1460500" x="457200"/>
            <a:ext cy="3465300" cx="7588568"/>
          </a:xfrm>
          <a:prstGeom prst="rect">
            <a:avLst/>
          </a:prstGeom>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y="0" x="0"/>
          <a:ext cy="0" cx="0"/>
          <a:chOff y="0" x="0"/>
          <a:chExt cy="0" cx="0"/>
        </a:xfrm>
      </p:grpSpPr>
      <p:sp>
        <p:nvSpPr>
          <p:cNvPr id="223" name="Shape 223"/>
          <p:cNvSpPr txBox="1"/>
          <p:nvPr>
            <p:ph type="title"/>
          </p:nvPr>
        </p:nvSpPr>
        <p:spPr>
          <a:xfrm>
            <a:off y="205977" x="457200"/>
            <a:ext cy="1141499" cx="8229600"/>
          </a:xfrm>
          <a:prstGeom prst="rect">
            <a:avLst/>
          </a:prstGeom>
        </p:spPr>
        <p:txBody>
          <a:bodyPr bIns="91425" rIns="91425" lIns="91425" tIns="91425" anchor="b" anchorCtr="0">
            <a:noAutofit/>
          </a:bodyPr>
          <a:lstStyle/>
          <a:p>
            <a:pPr rtl="0" lvl="0">
              <a:buNone/>
            </a:pPr>
            <a:r>
              <a:rPr sz="2600" lang="en"/>
              <a:t>Coherent Motion Segmentation in Moving Camera Videos using Optical Flow Orientations</a:t>
            </a:r>
          </a:p>
        </p:txBody>
      </p:sp>
      <p:sp>
        <p:nvSpPr>
          <p:cNvPr id="224" name="Shape 224"/>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Clr>
                <a:schemeClr val="dk1"/>
              </a:buClr>
              <a:buSzPct val="61111"/>
              <a:buFont typeface="Arial"/>
              <a:buNone/>
            </a:pPr>
            <a:r>
              <a:rPr sz="1800" lang="en"/>
              <a:t>Manjunath Narayana			Allen Hanson			Erik Learned-Miller</a:t>
            </a:r>
          </a:p>
          <a:p>
            <a:r>
              <a:t/>
            </a:r>
          </a:p>
          <a:p>
            <a:pPr algn="ctr" rtl="0" lvl="0">
              <a:buNone/>
            </a:pPr>
            <a:r>
              <a:rPr sz="1800" lang="en"/>
              <a:t>University of Massachusetts, Amherst</a:t>
            </a:r>
          </a:p>
          <a:p>
            <a:r>
              <a:t/>
            </a:r>
          </a:p>
          <a:p>
            <a:pPr>
              <a:buNone/>
            </a:pPr>
            <a:r>
              <a:rPr u="sng" sz="1800" lang="en">
                <a:solidFill>
                  <a:schemeClr val="hlink"/>
                </a:solidFill>
                <a:hlinkClick r:id="rId3"/>
              </a:rPr>
              <a:t>http://people.cs.umass.edu/~elm/papers/motionSegICCV13.pdf</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y="0" x="0"/>
          <a:ext cy="0" cx="0"/>
          <a:chOff y="0" x="0"/>
          <a:chExt cy="0" cx="0"/>
        </a:xfrm>
      </p:grpSpPr>
      <p:sp>
        <p:nvSpPr>
          <p:cNvPr id="229" name="Shape 229"/>
          <p:cNvSpPr txBox="1"/>
          <p:nvPr>
            <p:ph type="title"/>
          </p:nvPr>
        </p:nvSpPr>
        <p:spPr>
          <a:xfrm>
            <a:off y="205977" x="457200"/>
            <a:ext cy="1141499" cx="8229600"/>
          </a:xfrm>
          <a:prstGeom prst="rect">
            <a:avLst/>
          </a:prstGeom>
        </p:spPr>
        <p:txBody>
          <a:bodyPr bIns="91425" rIns="91425" lIns="91425" tIns="91425" anchor="b" anchorCtr="0">
            <a:noAutofit/>
          </a:bodyPr>
          <a:lstStyle/>
          <a:p>
            <a:pPr rtl="0" lvl="0">
              <a:buNone/>
            </a:pPr>
            <a:r>
              <a:rPr sz="2600" lang="en"/>
              <a:t>Coherent Motion Segmentation in Moving Camera Videos using Optical Flow Orientations</a:t>
            </a:r>
          </a:p>
        </p:txBody>
      </p:sp>
      <p:sp>
        <p:nvSpPr>
          <p:cNvPr id="230" name="Shape 230"/>
          <p:cNvSpPr txBox="1"/>
          <p:nvPr>
            <p:ph idx="1" type="body"/>
          </p:nvPr>
        </p:nvSpPr>
        <p:spPr>
          <a:xfrm>
            <a:off y="1267199" x="457200"/>
            <a:ext cy="3465299" cx="8229600"/>
          </a:xfrm>
          <a:prstGeom prst="rect">
            <a:avLst/>
          </a:prstGeom>
        </p:spPr>
        <p:txBody>
          <a:bodyPr bIns="91425" rIns="91425" lIns="91425" tIns="91425" anchor="t" anchorCtr="0">
            <a:noAutofit/>
          </a:bodyPr>
          <a:lstStyle/>
          <a:p>
            <a:pPr rtl="0" lvl="0" indent="-381000" marL="457200">
              <a:buClr>
                <a:schemeClr val="dk2"/>
              </a:buClr>
              <a:buSzPct val="166666"/>
              <a:buFont typeface="Arial"/>
              <a:buChar char="•"/>
            </a:pPr>
            <a:r>
              <a:rPr sz="2400" lang="en"/>
              <a:t>Library of predicted orientation ﬁelds (46) which cover a large space of possible translations.</a:t>
            </a:r>
          </a:p>
          <a:p>
            <a:pPr rtl="0" lvl="0" indent="-381000" marL="457200">
              <a:buClr>
                <a:schemeClr val="dk2"/>
              </a:buClr>
              <a:buSzPct val="166666"/>
              <a:buFont typeface="Arial"/>
              <a:buChar char="•"/>
            </a:pPr>
            <a:r>
              <a:rPr sz="2400" lang="en"/>
              <a:t>Maps each pixel to one of the orientation fields.</a:t>
            </a:r>
          </a:p>
          <a:p>
            <a:pPr rtl="0" lvl="0" indent="-381000" marL="457200">
              <a:buClr>
                <a:schemeClr val="dk2"/>
              </a:buClr>
              <a:buSzPct val="166666"/>
              <a:buFont typeface="Arial"/>
              <a:buChar char="•"/>
            </a:pPr>
            <a:r>
              <a:rPr sz="2400" lang="en"/>
              <a:t>Pixels with optical flow magnitude less than a threshold are disregarded.</a:t>
            </a:r>
          </a:p>
          <a:p>
            <a:pPr rtl="0" lvl="0" indent="-381000" marL="457200">
              <a:buClr>
                <a:schemeClr val="dk2"/>
              </a:buClr>
              <a:buSzPct val="166666"/>
              <a:buFont typeface="Arial"/>
              <a:buChar char="•"/>
            </a:pPr>
            <a:r>
              <a:rPr sz="2400" lang="en"/>
              <a:t>Use a probabilistic model (Dirichlet model) for clustering.</a:t>
            </a:r>
          </a:p>
          <a:p>
            <a:r>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y="0" x="0"/>
          <a:ext cy="0" cx="0"/>
          <a:chOff y="0" x="0"/>
          <a:chExt cy="0" cx="0"/>
        </a:xfrm>
      </p:grpSpPr>
      <p:sp>
        <p:nvSpPr>
          <p:cNvPr id="235" name="Shape 235"/>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lang="en"/>
              <a:t>Improvements</a:t>
            </a:r>
          </a:p>
        </p:txBody>
      </p:sp>
      <p:sp>
        <p:nvSpPr>
          <p:cNvPr id="236" name="Shape 236"/>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381000" marL="457200">
              <a:buClr>
                <a:schemeClr val="dk2"/>
              </a:buClr>
              <a:buSzPct val="166666"/>
              <a:buFont typeface="Arial"/>
              <a:buChar char="•"/>
            </a:pPr>
            <a:r>
              <a:rPr sz="2400" lang="en"/>
              <a:t>Color appearance model (Gaussian) for the background and foreground at each pixel. (Motion compensated)</a:t>
            </a:r>
          </a:p>
          <a:p>
            <a:pPr rtl="0" lvl="0" indent="-381000" marL="457200">
              <a:buClr>
                <a:schemeClr val="dk2"/>
              </a:buClr>
              <a:buSzPct val="166666"/>
              <a:buFont typeface="Arial"/>
              <a:buChar char="•"/>
            </a:pPr>
            <a:r>
              <a:rPr sz="2400" lang="en"/>
              <a:t>A uniform color distribution is mixed into the color likelihood.</a:t>
            </a:r>
          </a:p>
          <a:p>
            <a:pPr rtl="0" lvl="0" indent="-381000" marL="457200">
              <a:buClr>
                <a:schemeClr val="dk2"/>
              </a:buClr>
              <a:buSzPct val="166666"/>
              <a:buFont typeface="Arial"/>
              <a:buChar char="•"/>
            </a:pPr>
            <a:r>
              <a:rPr sz="2400" lang="en"/>
              <a:t>Posterior computation to improve confidence from previous frames. (Motion compensated)</a:t>
            </a:r>
          </a:p>
          <a:p>
            <a:r>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y="0" x="0"/>
          <a:ext cy="0" cx="0"/>
          <a:chOff y="0" x="0"/>
          <a:chExt cy="0" cx="0"/>
        </a:xfrm>
      </p:grpSpPr>
      <p:sp>
        <p:nvSpPr>
          <p:cNvPr id="241" name="Shape 241"/>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lang="en"/>
              <a:t>Results</a:t>
            </a:r>
          </a:p>
        </p:txBody>
      </p:sp>
      <p:sp>
        <p:nvSpPr>
          <p:cNvPr id="242" name="Shape 242"/>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Hopkins data set (26 videos)</a:t>
            </a:r>
          </a:p>
          <a:p>
            <a:pPr rtl="0" lvl="0" indent="-419100" marL="457200">
              <a:buClr>
                <a:schemeClr val="dk2"/>
              </a:buClr>
              <a:buSzPct val="166666"/>
              <a:buFont typeface="Arial"/>
              <a:buChar char="•"/>
            </a:pPr>
            <a:r>
              <a:rPr lang="en"/>
              <a:t>SegTrack segmentation data set.</a:t>
            </a:r>
          </a:p>
          <a:p>
            <a:pPr rtl="0" lvl="0" indent="-419100" marL="457200">
              <a:buClr>
                <a:schemeClr val="dk2"/>
              </a:buClr>
              <a:buSzPct val="166666"/>
              <a:buFont typeface="Arial"/>
              <a:buChar char="•"/>
            </a:pPr>
            <a:r>
              <a:rPr lang="en"/>
              <a:t>Complex backgrounds</a:t>
            </a:r>
          </a:p>
          <a:p>
            <a:r>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y="0" x="0"/>
          <a:ext cy="0" cx="0"/>
          <a:chOff y="0" x="0"/>
          <a:chExt cy="0" cx="0"/>
        </a:xfrm>
      </p:grpSpPr>
      <p:sp>
        <p:nvSpPr>
          <p:cNvPr id="247" name="Shape 247"/>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lang="en"/>
              <a:t>Results</a:t>
            </a:r>
          </a:p>
        </p:txBody>
      </p:sp>
      <p:sp>
        <p:nvSpPr>
          <p:cNvPr id="248" name="Shape 248"/>
          <p:cNvSpPr txBox="1"/>
          <p:nvPr>
            <p:ph idx="1" type="body"/>
          </p:nvPr>
        </p:nvSpPr>
        <p:spPr>
          <a:xfrm>
            <a:off y="1460500" x="457200"/>
            <a:ext cy="3465299" cx="5916900"/>
          </a:xfrm>
          <a:prstGeom prst="rect">
            <a:avLst/>
          </a:prstGeom>
        </p:spPr>
        <p:txBody>
          <a:bodyPr bIns="91425" rIns="91425" lIns="91425" tIns="91425" anchor="t" anchorCtr="0">
            <a:noAutofit/>
          </a:bodyPr>
          <a:lstStyle/>
          <a:p>
            <a:pPr rtl="0" lvl="0" indent="-381000" marL="457200">
              <a:buClr>
                <a:schemeClr val="dk2"/>
              </a:buClr>
              <a:buSzPct val="166666"/>
              <a:buFont typeface="Arial"/>
              <a:buChar char="•"/>
            </a:pPr>
            <a:r>
              <a:rPr sz="2400" lang="en"/>
              <a:t>Among the SegTrack data set, three</a:t>
            </a:r>
          </a:p>
          <a:p>
            <a:pPr rtl="0" lvl="0" indent="-228600" marL="457200">
              <a:buSzPct val="75000"/>
              <a:buNone/>
            </a:pPr>
            <a:r>
              <a:rPr sz="2400" lang="en"/>
              <a:t>   videos (marked with *) have multiple moving objects, but the ground truth intended for tracking analysis marks only one primary object as the foreground</a:t>
            </a:r>
          </a:p>
          <a:p>
            <a:pPr rtl="0" lvl="0" indent="-381000" marL="457200">
              <a:buClr>
                <a:schemeClr val="dk2"/>
              </a:buClr>
              <a:buSzPct val="166666"/>
              <a:buFont typeface="Arial"/>
              <a:buChar char="•"/>
            </a:pPr>
            <a:r>
              <a:rPr sz="2400" lang="en"/>
              <a:t>Complex backgrounds contained camera rotations.</a:t>
            </a:r>
          </a:p>
          <a:p>
            <a:r>
              <a:t/>
            </a:r>
          </a:p>
        </p:txBody>
      </p:sp>
      <p:pic>
        <p:nvPicPr>
          <p:cNvPr id="249" name="Shape 249"/>
          <p:cNvPicPr preferRelativeResize="0"/>
          <p:nvPr/>
        </p:nvPicPr>
        <p:blipFill>
          <a:blip r:embed="rId3"/>
          <a:stretch>
            <a:fillRect/>
          </a:stretch>
        </p:blipFill>
        <p:spPr>
          <a:xfrm>
            <a:off y="40150" x="6442805"/>
            <a:ext cy="5143499" cx="2278089"/>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y="0" x="0"/>
          <a:ext cy="0" cx="0"/>
          <a:chOff y="0" x="0"/>
          <a:chExt cy="0" cx="0"/>
        </a:xfrm>
      </p:grpSpPr>
      <p:sp>
        <p:nvSpPr>
          <p:cNvPr id="254" name="Shape 254"/>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lang="en"/>
              <a:t>Videos</a:t>
            </a:r>
          </a:p>
        </p:txBody>
      </p:sp>
      <p:sp>
        <p:nvSpPr>
          <p:cNvPr id="255" name="Shape 255"/>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Hopkins: Marple1</a:t>
            </a:r>
          </a:p>
          <a:p>
            <a:pPr rtl="0" lvl="0">
              <a:buNone/>
            </a:pPr>
            <a:r>
              <a:rPr lang="en"/>
              <a:t>SegTrack: Birdfall2</a:t>
            </a:r>
          </a:p>
          <a:p>
            <a:pPr rtl="0" lvl="0">
              <a:buNone/>
            </a:pPr>
            <a:r>
              <a:rPr lang="en"/>
              <a:t>				Penguin*</a:t>
            </a:r>
          </a:p>
          <a:p>
            <a:pPr rtl="0" lvl="0">
              <a:buNone/>
            </a:pPr>
            <a:r>
              <a:rPr lang="en"/>
              <a:t>Complex Background: Parking</a:t>
            </a:r>
          </a:p>
          <a:p>
            <a:r>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y="0" x="0"/>
          <a:ext cy="0" cx="0"/>
          <a:chOff y="0" x="0"/>
          <a:chExt cy="0" cx="0"/>
        </a:xfrm>
      </p:grpSpPr>
      <p:sp>
        <p:nvSpPr>
          <p:cNvPr id="260" name="Shape 260"/>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lang="en"/>
              <a:t>Disadvantages</a:t>
            </a:r>
          </a:p>
        </p:txBody>
      </p:sp>
      <p:sp>
        <p:nvSpPr>
          <p:cNvPr id="261" name="Shape 261"/>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Object motion matches the camera motion</a:t>
            </a:r>
          </a:p>
          <a:p>
            <a:pPr lvl="0" indent="-419100" marL="457200">
              <a:buClr>
                <a:schemeClr val="dk2"/>
              </a:buClr>
              <a:buSzPct val="166666"/>
              <a:buFont typeface="Arial"/>
              <a:buChar char="•"/>
            </a:pPr>
            <a:r>
              <a:rPr lang="en"/>
              <a:t>Assumption of translational motion camera (t</a:t>
            </a:r>
            <a:r>
              <a:rPr baseline="-25000" lang="en"/>
              <a:t>x</a:t>
            </a:r>
            <a:r>
              <a:rPr lang="en"/>
              <a:t>,t</a:t>
            </a:r>
            <a:r>
              <a:rPr baseline="-25000" lang="en"/>
              <a:t>y</a:t>
            </a:r>
            <a:r>
              <a:rPr lang="en"/>
              <a:t>,t</a:t>
            </a:r>
            <a:r>
              <a:rPr baseline="-25000" lang="en"/>
              <a:t>z</a:t>
            </a:r>
            <a:r>
              <a:rPr lang="en"/>
              <a:t>)</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y="0" x="0"/>
          <a:ext cy="0" cx="0"/>
          <a:chOff y="0" x="0"/>
          <a:chExt cy="0" cx="0"/>
        </a:xfrm>
      </p:grpSpPr>
      <p:sp>
        <p:nvSpPr>
          <p:cNvPr id="266" name="Shape 266"/>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Obstacle Avoidance</a:t>
            </a:r>
          </a:p>
          <a:p>
            <a:pPr algn="ctr">
              <a:buNone/>
            </a:pPr>
            <a:r>
              <a:rPr sz="3600" lang="en"/>
              <a:t>“Balance Strategy”</a:t>
            </a:r>
          </a:p>
        </p:txBody>
      </p:sp>
      <p:sp>
        <p:nvSpPr>
          <p:cNvPr id="267" name="Shape 267"/>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Motion parallax Concept.</a:t>
            </a:r>
          </a:p>
          <a:p>
            <a:pPr rtl="0" lvl="0" indent="-419100" marL="457200">
              <a:buClr>
                <a:schemeClr val="dk2"/>
              </a:buClr>
              <a:buSzPct val="166666"/>
              <a:buFont typeface="Arial"/>
              <a:buChar char="•"/>
            </a:pPr>
            <a:r>
              <a:rPr lang="en"/>
              <a:t>Car and plane example.</a:t>
            </a:r>
          </a:p>
          <a:p>
            <a:pPr rtl="0" lvl="0" indent="-419100" marL="457200">
              <a:buClr>
                <a:schemeClr val="dk2"/>
              </a:buClr>
              <a:buSzPct val="166666"/>
              <a:buFont typeface="Arial"/>
              <a:buChar char="•"/>
            </a:pPr>
            <a:r>
              <a:rPr lang="en"/>
              <a:t>How to avoid obstacles.</a:t>
            </a:r>
          </a:p>
          <a:p>
            <a:pPr rtl="0" lvl="0" indent="-419100" marL="457200">
              <a:buClr>
                <a:schemeClr val="dk2"/>
              </a:buClr>
              <a:buSzPct val="166666"/>
              <a:buFont typeface="Arial"/>
              <a:buChar char="•"/>
            </a:pPr>
            <a:r>
              <a:rPr lang="en"/>
              <a:t>Experiments and conditions.</a:t>
            </a:r>
          </a:p>
          <a:p>
            <a:pPr rtl="0" lvl="0" indent="-419100" marL="457200">
              <a:buClr>
                <a:schemeClr val="dk2"/>
              </a:buClr>
              <a:buSzPct val="166666"/>
              <a:buFont typeface="Arial"/>
              <a:buChar char="•"/>
            </a:pPr>
            <a:r>
              <a:rPr lang="en"/>
              <a:t>Criterias for each algorithm.</a:t>
            </a:r>
          </a:p>
          <a:p>
            <a:pPr lvl="0" indent="-419100" marL="457200">
              <a:buClr>
                <a:schemeClr val="dk2"/>
              </a:buClr>
              <a:buSzPct val="166666"/>
              <a:buFont typeface="Arial"/>
              <a:buChar char="•"/>
            </a:pPr>
            <a:r>
              <a:rPr lang="en"/>
              <a:t>Different algorithms with demos.</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y="0" x="0"/>
          <a:ext cy="0" cx="0"/>
          <a:chOff y="0" x="0"/>
          <a:chExt cy="0" cx="0"/>
        </a:xfrm>
      </p:grpSpPr>
      <p:sp>
        <p:nvSpPr>
          <p:cNvPr id="272" name="Shape 272"/>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Motion Parallax</a:t>
            </a:r>
          </a:p>
        </p:txBody>
      </p:sp>
      <p:sp>
        <p:nvSpPr>
          <p:cNvPr id="273" name="Shape 273"/>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Motion parallax is a concept where due to the movement of the observer or the camera in our case, the position of pixels move from a frame to the other either in x or y direction.</a:t>
            </a:r>
          </a:p>
          <a:p>
            <a:pPr rtl="0" lvl="0" indent="-419100" marL="457200">
              <a:buClr>
                <a:schemeClr val="dk2"/>
              </a:buClr>
              <a:buSzPct val="166666"/>
              <a:buFont typeface="Arial"/>
              <a:buChar char="•"/>
            </a:pPr>
            <a:r>
              <a:rPr lang="en"/>
              <a:t>The closer pixels will produce higher optical flow than the farther pixels which gives us a sense of depth.</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y="0" x="0"/>
          <a:ext cy="0" cx="0"/>
          <a:chOff y="0" x="0"/>
          <a:chExt cy="0" cx="0"/>
        </a:xfrm>
      </p:grpSpPr>
      <p:sp>
        <p:nvSpPr>
          <p:cNvPr id="278" name="Shape 278"/>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279" name="Shape 279"/>
          <p:cNvPicPr preferRelativeResize="0"/>
          <p:nvPr/>
        </p:nvPicPr>
        <p:blipFill>
          <a:blip r:embed="rId3"/>
          <a:stretch>
            <a:fillRect/>
          </a:stretch>
        </p:blipFill>
        <p:spPr>
          <a:xfrm>
            <a:off y="199950" x="0"/>
            <a:ext cy="4795949" cx="91440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y="0" x="0"/>
          <a:ext cy="0" cx="0"/>
          <a:chOff y="0" x="0"/>
          <a:chExt cy="0" cx="0"/>
        </a:xfrm>
      </p:grpSpPr>
      <p:sp>
        <p:nvSpPr>
          <p:cNvPr id="48" name="Shape 48"/>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Optical Flow Computation</a:t>
            </a:r>
          </a:p>
        </p:txBody>
      </p:sp>
      <p:sp>
        <p:nvSpPr>
          <p:cNvPr id="49" name="Shape 49"/>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Clr>
                <a:schemeClr val="dk1"/>
              </a:buClr>
              <a:buSzPct val="78571"/>
              <a:buFont typeface="Arial"/>
              <a:buNone/>
            </a:pPr>
            <a:r>
              <a:rPr sz="1400" lang="en"/>
              <a:t>Optical flow works on several assumptions:</a:t>
            </a:r>
          </a:p>
          <a:p>
            <a:pPr rtl="0" lvl="0" indent="-317500" marL="457200">
              <a:lnSpc>
                <a:spcPct val="115000"/>
              </a:lnSpc>
              <a:spcBef>
                <a:spcPts val="0"/>
              </a:spcBef>
              <a:buClr>
                <a:schemeClr val="dk1"/>
              </a:buClr>
              <a:buSzPct val="100000"/>
              <a:buFont typeface="Arial"/>
              <a:buAutoNum type="arabicPeriod"/>
            </a:pPr>
            <a:r>
              <a:rPr sz="1400" lang="en"/>
              <a:t>The pixel intensities of an object do not change between consecutive frames.</a:t>
            </a:r>
          </a:p>
          <a:p>
            <a:pPr rtl="0" lvl="0" indent="-317500" marL="457200">
              <a:lnSpc>
                <a:spcPct val="115000"/>
              </a:lnSpc>
              <a:spcBef>
                <a:spcPts val="0"/>
              </a:spcBef>
              <a:buClr>
                <a:schemeClr val="dk1"/>
              </a:buClr>
              <a:buSzPct val="100000"/>
              <a:buFont typeface="Arial"/>
              <a:buAutoNum type="arabicPeriod"/>
            </a:pPr>
            <a:r>
              <a:rPr sz="1400" lang="en"/>
              <a:t>Neighbouring pixels have similar motion.</a:t>
            </a:r>
          </a:p>
          <a:p>
            <a:pPr rtl="0" lvl="0">
              <a:spcBef>
                <a:spcPts val="0"/>
              </a:spcBef>
              <a:buClr>
                <a:srgbClr val="000000"/>
              </a:buClr>
              <a:buSzPct val="78571"/>
              <a:buFont typeface="Arial"/>
              <a:buNone/>
            </a:pPr>
            <a:r>
              <a:rPr sz="1400" lang="en">
                <a:solidFill>
                  <a:srgbClr val="000000"/>
                </a:solidFill>
              </a:rPr>
              <a:t>Consider a pixel in first frame</a:t>
            </a:r>
            <a:r>
              <a:rPr sz="1400" lang="en" i="1">
                <a:solidFill>
                  <a:srgbClr val="000000"/>
                </a:solidFill>
              </a:rPr>
              <a:t> I(x,y,t)</a:t>
            </a:r>
            <a:r>
              <a:rPr sz="1400" lang="en">
                <a:solidFill>
                  <a:srgbClr val="000000"/>
                </a:solidFill>
              </a:rPr>
              <a:t>. It moves by distance </a:t>
            </a:r>
            <a:r>
              <a:rPr sz="1400" lang="en" i="1">
                <a:solidFill>
                  <a:srgbClr val="000000"/>
                </a:solidFill>
              </a:rPr>
              <a:t>(dx,dy)</a:t>
            </a:r>
            <a:r>
              <a:rPr sz="1400" lang="en">
                <a:solidFill>
                  <a:srgbClr val="000000"/>
                </a:solidFill>
              </a:rPr>
              <a:t> in next frame taken after </a:t>
            </a:r>
            <a:r>
              <a:rPr sz="1400" lang="en" i="1">
                <a:solidFill>
                  <a:srgbClr val="000000"/>
                </a:solidFill>
              </a:rPr>
              <a:t>dt</a:t>
            </a:r>
            <a:r>
              <a:rPr sz="1400" lang="en">
                <a:solidFill>
                  <a:srgbClr val="000000"/>
                </a:solidFill>
              </a:rPr>
              <a:t> time. So since those pixels are the same and intensity does not change, we can say</a:t>
            </a:r>
          </a:p>
          <a:p>
            <a:pPr rtl="0" lvl="0">
              <a:buNone/>
            </a:pPr>
            <a:r>
              <a:rPr sz="1400" lang="en" i="1"/>
              <a:t>I(x,y,t) = I(x+dx, y+dy, t+dt)</a:t>
            </a:r>
          </a:p>
          <a:p>
            <a:pPr rtl="0" lvl="0">
              <a:buNone/>
            </a:pPr>
            <a:r>
              <a:rPr sz="1400" lang="en"/>
              <a:t>Then take taylor series approximation of right-hand side, remove common terms and divide by </a:t>
            </a:r>
            <a:r>
              <a:rPr sz="1400" lang="en" i="1"/>
              <a:t>dt</a:t>
            </a:r>
          </a:p>
          <a:p>
            <a:pPr rtl="0" lvl="0">
              <a:buNone/>
            </a:pPr>
            <a:r>
              <a:rPr sz="1400" lang="en" i="1"/>
              <a:t>                                                                           Where:</a:t>
            </a:r>
          </a:p>
          <a:p>
            <a:r>
              <a:t/>
            </a:r>
          </a:p>
        </p:txBody>
      </p:sp>
      <p:pic>
        <p:nvPicPr>
          <p:cNvPr id="50" name="Shape 50"/>
          <p:cNvPicPr preferRelativeResize="0"/>
          <p:nvPr/>
        </p:nvPicPr>
        <p:blipFill>
          <a:blip r:embed="rId3"/>
          <a:stretch>
            <a:fillRect/>
          </a:stretch>
        </p:blipFill>
        <p:spPr>
          <a:xfrm>
            <a:off y="3522950" x="5061886"/>
            <a:ext cy="1141500" cx="1811738"/>
          </a:xfrm>
          <a:prstGeom prst="rect">
            <a:avLst/>
          </a:prstGeom>
        </p:spPr>
      </p:pic>
      <p:pic>
        <p:nvPicPr>
          <p:cNvPr id="51" name="Shape 51"/>
          <p:cNvPicPr preferRelativeResize="0"/>
          <p:nvPr/>
        </p:nvPicPr>
        <p:blipFill>
          <a:blip r:embed="rId4"/>
          <a:stretch>
            <a:fillRect/>
          </a:stretch>
        </p:blipFill>
        <p:spPr>
          <a:xfrm>
            <a:off y="3522950" x="629725"/>
            <a:ext cy="196024" cx="1811749"/>
          </a:xfrm>
          <a:prstGeom prst="rect">
            <a:avLst/>
          </a:prstGeom>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y="0" x="0"/>
          <a:ext cy="0" cx="0"/>
          <a:chOff y="0" x="0"/>
          <a:chExt cy="0" cx="0"/>
        </a:xfrm>
      </p:grpSpPr>
      <p:sp>
        <p:nvSpPr>
          <p:cNvPr id="284" name="Shape 284"/>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Example</a:t>
            </a:r>
          </a:p>
          <a:p>
            <a:pPr algn="ctr">
              <a:buNone/>
            </a:pPr>
            <a:r>
              <a:rPr sz="3600" lang="en"/>
              <a:t>(car)</a:t>
            </a:r>
          </a:p>
        </p:txBody>
      </p:sp>
      <p:sp>
        <p:nvSpPr>
          <p:cNvPr id="285" name="Shape 285"/>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Try to drive a car in a high speed and look at your surrounding.You will notice 2 things :</a:t>
            </a:r>
          </a:p>
          <a:p>
            <a:pPr rtl="0" lvl="0" indent="-419100" marL="457200">
              <a:buClr>
                <a:schemeClr val="dk2"/>
              </a:buClr>
              <a:buSzPct val="100000"/>
              <a:buFont typeface="Arial"/>
              <a:buAutoNum type="arabicPeriod"/>
            </a:pPr>
            <a:r>
              <a:rPr lang="en"/>
              <a:t>The trees along the road which are close to your car are passing by very fast.</a:t>
            </a:r>
          </a:p>
          <a:p>
            <a:pPr rtl="0" lvl="0" indent="-419100" marL="457200">
              <a:buClr>
                <a:schemeClr val="dk2"/>
              </a:buClr>
              <a:buSzPct val="100000"/>
              <a:buFont typeface="Arial"/>
              <a:buAutoNum type="arabicPeriod"/>
            </a:pPr>
            <a:r>
              <a:rPr lang="en"/>
              <a:t>The trees that are far away pass by slowly.</a:t>
            </a:r>
          </a:p>
          <a:p>
            <a:r>
              <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y="0" x="0"/>
          <a:ext cy="0" cx="0"/>
          <a:chOff y="0" x="0"/>
          <a:chExt cy="0" cx="0"/>
        </a:xfrm>
      </p:grpSpPr>
      <p:sp>
        <p:nvSpPr>
          <p:cNvPr id="290" name="Shape 290"/>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Example continued</a:t>
            </a:r>
          </a:p>
          <a:p>
            <a:pPr algn="ctr">
              <a:buNone/>
            </a:pPr>
            <a:r>
              <a:rPr sz="3600" lang="en"/>
              <a:t>(car)</a:t>
            </a:r>
          </a:p>
        </p:txBody>
      </p:sp>
      <p:sp>
        <p:nvSpPr>
          <p:cNvPr id="291" name="Shape 291"/>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Conclusion:</a:t>
            </a:r>
          </a:p>
          <a:p>
            <a:pPr rtl="0" lvl="0" indent="-419100" marL="457200">
              <a:buClr>
                <a:schemeClr val="dk2"/>
              </a:buClr>
              <a:buSzPct val="100000"/>
              <a:buFont typeface="Arial"/>
              <a:buAutoNum type="arabicPeriod"/>
            </a:pPr>
            <a:r>
              <a:rPr lang="en"/>
              <a:t>Pixels of the closer objects move with a speed (dx/dt , dy/dt) bigger than farther objects.</a:t>
            </a:r>
          </a:p>
          <a:p>
            <a:pPr lvl="0" indent="-419100" marL="457200">
              <a:buClr>
                <a:schemeClr val="dk2"/>
              </a:buClr>
              <a:buSzPct val="100000"/>
              <a:buFont typeface="Arial"/>
              <a:buAutoNum type="arabicPeriod"/>
            </a:pPr>
            <a:r>
              <a:rPr lang="en"/>
              <a:t>We can deduce an avoiding strategy based on that observation.</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y="0" x="0"/>
          <a:ext cy="0" cx="0"/>
          <a:chOff y="0" x="0"/>
          <a:chExt cy="0" cx="0"/>
        </a:xfrm>
      </p:grpSpPr>
      <p:sp>
        <p:nvSpPr>
          <p:cNvPr id="296" name="Shape 296"/>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Example Continued </a:t>
            </a:r>
          </a:p>
          <a:p>
            <a:pPr algn="ctr">
              <a:buNone/>
            </a:pPr>
            <a:r>
              <a:rPr sz="3600" lang="en"/>
              <a:t>(Plane)</a:t>
            </a:r>
          </a:p>
        </p:txBody>
      </p:sp>
      <p:sp>
        <p:nvSpPr>
          <p:cNvPr id="297" name="Shape 297"/>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Try to look at the sky and search for a plane.</a:t>
            </a:r>
          </a:p>
          <a:p>
            <a:pPr rtl="0" lvl="0" indent="-419100" marL="457200">
              <a:buClr>
                <a:schemeClr val="dk2"/>
              </a:buClr>
              <a:buSzPct val="166666"/>
              <a:buFont typeface="Arial"/>
              <a:buChar char="•"/>
            </a:pPr>
            <a:r>
              <a:rPr lang="en"/>
              <a:t>Once you find it you will notice :</a:t>
            </a:r>
          </a:p>
          <a:p>
            <a:pPr rtl="0" lvl="0" indent="-419100" marL="457200">
              <a:buClr>
                <a:schemeClr val="dk2"/>
              </a:buClr>
              <a:buSzPct val="100000"/>
              <a:buFont typeface="Arial"/>
              <a:buAutoNum type="arabicPeriod"/>
            </a:pPr>
            <a:r>
              <a:rPr lang="en"/>
              <a:t>From the ground the plane is very slow.</a:t>
            </a:r>
          </a:p>
          <a:p>
            <a:pPr rtl="0" lvl="0" indent="-419100" marL="457200">
              <a:buClr>
                <a:schemeClr val="dk2"/>
              </a:buClr>
              <a:buSzPct val="100000"/>
              <a:buFont typeface="Arial"/>
              <a:buAutoNum type="arabicPeriod"/>
            </a:pPr>
            <a:r>
              <a:rPr lang="en"/>
              <a:t>The plane is almost like standing still and not moving.</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y="0" x="0"/>
          <a:ext cy="0" cx="0"/>
          <a:chOff y="0" x="0"/>
          <a:chExt cy="0" cx="0"/>
        </a:xfrm>
      </p:grpSpPr>
      <p:sp>
        <p:nvSpPr>
          <p:cNvPr id="302" name="Shape 302"/>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Example continued</a:t>
            </a:r>
          </a:p>
          <a:p>
            <a:pPr algn="ctr">
              <a:buNone/>
            </a:pPr>
            <a:r>
              <a:rPr sz="3600" lang="en"/>
              <a:t>(plane)</a:t>
            </a:r>
          </a:p>
        </p:txBody>
      </p:sp>
      <p:sp>
        <p:nvSpPr>
          <p:cNvPr id="303" name="Shape 303"/>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Conclusion : </a:t>
            </a:r>
          </a:p>
          <a:p>
            <a:pPr rtl="0" lvl="0" indent="-419100" marL="457200">
              <a:buClr>
                <a:schemeClr val="dk2"/>
              </a:buClr>
              <a:buSzPct val="100000"/>
              <a:buFont typeface="Arial"/>
              <a:buAutoNum type="arabicPeriod"/>
            </a:pPr>
            <a:r>
              <a:rPr lang="en"/>
              <a:t>Same conclusion as the car example.</a:t>
            </a:r>
          </a:p>
          <a:p>
            <a:pPr lvl="0" indent="-419100" marL="457200">
              <a:buClr>
                <a:schemeClr val="dk2"/>
              </a:buClr>
              <a:buSzPct val="100000"/>
              <a:buFont typeface="Arial"/>
              <a:buAutoNum type="arabicPeriod"/>
            </a:pPr>
            <a:r>
              <a:rPr lang="en"/>
              <a:t>Since the plane is at very high height the dx/dt and dy/dt of each pixel is very small.</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y="0" x="0"/>
          <a:ext cy="0" cx="0"/>
          <a:chOff y="0" x="0"/>
          <a:chExt cy="0" cx="0"/>
        </a:xfrm>
      </p:grpSpPr>
      <p:sp>
        <p:nvSpPr>
          <p:cNvPr id="308" name="Shape 308"/>
          <p:cNvSpPr txBox="1"/>
          <p:nvPr>
            <p:ph type="title"/>
          </p:nvPr>
        </p:nvSpPr>
        <p:spPr>
          <a:xfrm>
            <a:off y="205977" x="457200"/>
            <a:ext cy="1141499" cx="8229600"/>
          </a:xfrm>
          <a:prstGeom prst="rect">
            <a:avLst/>
          </a:prstGeom>
        </p:spPr>
        <p:txBody>
          <a:bodyPr bIns="91425" rIns="91425" lIns="91425" tIns="91425" anchor="b" anchorCtr="0">
            <a:noAutofit/>
          </a:bodyPr>
          <a:lstStyle/>
          <a:p>
            <a:pPr algn="ctr">
              <a:buNone/>
            </a:pPr>
            <a:r>
              <a:rPr sz="3600" lang="en"/>
              <a:t>How to avoid obstacles?</a:t>
            </a:r>
          </a:p>
        </p:txBody>
      </p:sp>
      <p:sp>
        <p:nvSpPr>
          <p:cNvPr id="309" name="Shape 309"/>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We can avoid hitting an obstacle by simply moving toward the part of the frame with the least optical flow value.</a:t>
            </a:r>
          </a:p>
          <a:p>
            <a:pPr rtl="0" lvl="0" indent="-419100" marL="457200">
              <a:buClr>
                <a:schemeClr val="dk2"/>
              </a:buClr>
              <a:buSzPct val="166666"/>
              <a:buFont typeface="Arial"/>
              <a:buChar char="•"/>
            </a:pPr>
            <a:r>
              <a:rPr lang="en"/>
              <a:t>Small optical flow value means a far object.</a:t>
            </a:r>
          </a:p>
          <a:p>
            <a:r>
              <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y="0" x="0"/>
          <a:ext cy="0" cx="0"/>
          <a:chOff y="0" x="0"/>
          <a:chExt cy="0" cx="0"/>
        </a:xfrm>
      </p:grpSpPr>
      <p:sp>
        <p:nvSpPr>
          <p:cNvPr id="314" name="Shape 314"/>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How to avoid obstacles?</a:t>
            </a:r>
          </a:p>
          <a:p>
            <a:pPr algn="ctr">
              <a:buNone/>
            </a:pPr>
            <a:r>
              <a:rPr sz="3600" lang="en"/>
              <a:t>continued</a:t>
            </a:r>
          </a:p>
        </p:txBody>
      </p:sp>
      <p:sp>
        <p:nvSpPr>
          <p:cNvPr id="315" name="Shape 315"/>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u="sng" b="1" lang="en"/>
              <a:t>Steps :</a:t>
            </a:r>
          </a:p>
          <a:p>
            <a:pPr rtl="0" lvl="0">
              <a:buNone/>
            </a:pPr>
            <a:r>
              <a:rPr lang="en"/>
              <a:t>For each 2 consecutive frames from the video captured repeat the following :</a:t>
            </a:r>
          </a:p>
          <a:p>
            <a:pPr rtl="0" lvl="0" indent="-419100" marL="457200">
              <a:buClr>
                <a:schemeClr val="dk2"/>
              </a:buClr>
              <a:buSzPct val="100000"/>
              <a:buFont typeface="Arial"/>
              <a:buAutoNum type="arabicPeriod"/>
            </a:pPr>
            <a:r>
              <a:rPr lang="en"/>
              <a:t>Compute the optical flow between the 2 frames in x and y direction (dx/dt,dy/dt).</a:t>
            </a:r>
          </a:p>
          <a:p>
            <a:pPr rtl="0" lvl="0" indent="-419100" marL="457200">
              <a:buClr>
                <a:schemeClr val="dk2"/>
              </a:buClr>
              <a:buSzPct val="100000"/>
              <a:buFont typeface="Arial"/>
              <a:buAutoNum type="arabicPeriod"/>
            </a:pPr>
            <a:r>
              <a:rPr lang="en"/>
              <a:t>Assuming a dense algorithm each pixel will have an optical flow value. so divide them into</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y="0" x="0"/>
          <a:ext cy="0" cx="0"/>
          <a:chOff y="0" x="0"/>
          <a:chExt cy="0" cx="0"/>
        </a:xfrm>
      </p:grpSpPr>
      <p:sp>
        <p:nvSpPr>
          <p:cNvPr id="320" name="Shape 320"/>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How to avoid obstacles?</a:t>
            </a:r>
          </a:p>
          <a:p>
            <a:pPr algn="ctr">
              <a:buNone/>
            </a:pPr>
            <a:r>
              <a:rPr sz="3600" lang="en"/>
              <a:t>continued</a:t>
            </a:r>
          </a:p>
        </p:txBody>
      </p:sp>
      <p:sp>
        <p:nvSpPr>
          <p:cNvPr id="321" name="Shape 321"/>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two halves Left and right.</a:t>
            </a:r>
          </a:p>
          <a:p>
            <a:pPr rtl="0" lvl="0">
              <a:buNone/>
            </a:pPr>
            <a:r>
              <a:rPr lang="en"/>
              <a:t>3. Add the values of the right half together y and x direction.</a:t>
            </a:r>
          </a:p>
          <a:p>
            <a:pPr rtl="0" lvl="0">
              <a:buNone/>
            </a:pPr>
            <a:r>
              <a:rPr lang="en"/>
              <a:t>4. Add the values of the left half together y and x direction.</a:t>
            </a:r>
          </a:p>
          <a:p>
            <a:pPr rtl="0" lvl="0">
              <a:buNone/>
            </a:pPr>
            <a:r>
              <a:rPr lang="en"/>
              <a:t>5. Check which half has a smaller value and move toward it.</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y="0" x="0"/>
          <a:ext cy="0" cx="0"/>
          <a:chOff y="0" x="0"/>
          <a:chExt cy="0" cx="0"/>
        </a:xfrm>
      </p:grpSpPr>
      <p:sp>
        <p:nvSpPr>
          <p:cNvPr id="326" name="Shape 326"/>
          <p:cNvSpPr txBox="1"/>
          <p:nvPr>
            <p:ph type="title"/>
          </p:nvPr>
        </p:nvSpPr>
        <p:spPr>
          <a:xfrm>
            <a:off y="205977" x="457200"/>
            <a:ext cy="1141499" cx="8229600"/>
          </a:xfrm>
          <a:prstGeom prst="rect">
            <a:avLst/>
          </a:prstGeom>
        </p:spPr>
        <p:txBody>
          <a:bodyPr bIns="91425" rIns="91425" lIns="91425" tIns="91425" anchor="b" anchorCtr="0">
            <a:noAutofit/>
          </a:bodyPr>
          <a:lstStyle/>
          <a:p>
            <a:pPr algn="ctr">
              <a:buNone/>
            </a:pPr>
            <a:r>
              <a:rPr sz="3600" lang="en"/>
              <a:t>Experiments</a:t>
            </a:r>
          </a:p>
        </p:txBody>
      </p:sp>
      <p:sp>
        <p:nvSpPr>
          <p:cNvPr id="327" name="Shape 327"/>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For each experiment some conditions were applied or tested to test the accuracy of the algorithm :</a:t>
            </a:r>
          </a:p>
          <a:p>
            <a:pPr lvl="0" indent="-419100" marL="457200">
              <a:buClr>
                <a:schemeClr val="dk2"/>
              </a:buClr>
              <a:buSzPct val="100000"/>
              <a:buFont typeface="Arial"/>
              <a:buAutoNum type="arabicPeriod"/>
            </a:pPr>
            <a:r>
              <a:rPr lang="en"/>
              <a:t>When something like a left hand for example is moving will the algorithm compute the correct flow. Will the left half value of the optical flow have a bigger value than the right.</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y="0" x="0"/>
          <a:ext cy="0" cx="0"/>
          <a:chOff y="0" x="0"/>
          <a:chExt cy="0" cx="0"/>
        </a:xfrm>
      </p:grpSpPr>
      <p:sp>
        <p:nvSpPr>
          <p:cNvPr id="332" name="Shape 332"/>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Experiments</a:t>
            </a:r>
          </a:p>
          <a:p>
            <a:pPr algn="ctr">
              <a:buNone/>
            </a:pPr>
            <a:r>
              <a:rPr sz="3600" lang="en"/>
              <a:t>continued</a:t>
            </a:r>
          </a:p>
        </p:txBody>
      </p:sp>
      <p:sp>
        <p:nvSpPr>
          <p:cNvPr id="333" name="Shape 333"/>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2. Experiment when there is no source of light at       all.The goal is that the flow predicted from this is that the left and the right flow will be almost the same.</a:t>
            </a:r>
          </a:p>
          <a:p>
            <a:pPr>
              <a:buNone/>
            </a:pPr>
            <a:r>
              <a:rPr lang="en"/>
              <a:t>3. Experiment when there is a source of light but no movement. The goal is to check if the light has an effect when computing optical flow. </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y="0" x="0"/>
          <a:ext cy="0" cx="0"/>
          <a:chOff y="0" x="0"/>
          <a:chExt cy="0" cx="0"/>
        </a:xfrm>
      </p:grpSpPr>
      <p:sp>
        <p:nvSpPr>
          <p:cNvPr id="338" name="Shape 338"/>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Experiments</a:t>
            </a:r>
          </a:p>
          <a:p>
            <a:pPr algn="ctr">
              <a:buNone/>
            </a:pPr>
            <a:r>
              <a:rPr sz="3600" lang="en"/>
              <a:t>Continued</a:t>
            </a:r>
          </a:p>
        </p:txBody>
      </p:sp>
      <p:sp>
        <p:nvSpPr>
          <p:cNvPr id="339" name="Shape 339"/>
          <p:cNvSpPr txBox="1"/>
          <p:nvPr>
            <p:ph idx="1" type="body"/>
          </p:nvPr>
        </p:nvSpPr>
        <p:spPr>
          <a:xfrm>
            <a:off y="1460499" x="457200"/>
            <a:ext cy="3465299" cx="8229600"/>
          </a:xfrm>
          <a:prstGeom prst="rect">
            <a:avLst/>
          </a:prstGeom>
        </p:spPr>
        <p:txBody>
          <a:bodyPr bIns="91425" rIns="91425" lIns="91425" tIns="91425" anchor="t" anchorCtr="0">
            <a:noAutofit/>
          </a:bodyPr>
          <a:lstStyle/>
          <a:p>
            <a:pPr>
              <a:buNone/>
            </a:pPr>
            <a:r>
              <a:rPr lang="en"/>
              <a:t>The predicted flow of the right half should be near to the right half however if that is not the case that means the light has an effect on computing optical flow. Thats the difference between this experiment and the previous one    “Light Effect”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y="0" x="0"/>
          <a:ext cy="0" cx="0"/>
          <a:chOff y="0" x="0"/>
          <a:chExt cy="0" cx="0"/>
        </a:xfrm>
      </p:grpSpPr>
      <p:sp>
        <p:nvSpPr>
          <p:cNvPr id="56" name="Shape 56"/>
          <p:cNvSpPr txBox="1"/>
          <p:nvPr>
            <p:ph type="title"/>
          </p:nvPr>
        </p:nvSpPr>
        <p:spPr>
          <a:xfrm>
            <a:off y="205977" x="457200"/>
            <a:ext cy="1141499" cx="8229600"/>
          </a:xfrm>
          <a:prstGeom prst="rect">
            <a:avLst/>
          </a:prstGeom>
        </p:spPr>
        <p:txBody>
          <a:bodyPr bIns="91425" rIns="91425" lIns="91425" tIns="91425" anchor="b" anchorCtr="0">
            <a:noAutofit/>
          </a:bodyPr>
          <a:lstStyle/>
          <a:p>
            <a:pPr rtl="0" lvl="0">
              <a:buNone/>
            </a:pPr>
            <a:r>
              <a:rPr sz="3600" lang="en"/>
              <a:t>Optical Flow Computation</a:t>
            </a:r>
          </a:p>
        </p:txBody>
      </p:sp>
      <p:pic>
        <p:nvPicPr>
          <p:cNvPr id="57" name="Shape 57"/>
          <p:cNvPicPr preferRelativeResize="0"/>
          <p:nvPr/>
        </p:nvPicPr>
        <p:blipFill>
          <a:blip r:embed="rId3"/>
          <a:stretch>
            <a:fillRect/>
          </a:stretch>
        </p:blipFill>
        <p:spPr>
          <a:xfrm>
            <a:off y="1532187" x="1448025"/>
            <a:ext cy="3321925" cx="6095788"/>
          </a:xfrm>
          <a:prstGeom prst="rect">
            <a:avLst/>
          </a:prstGeom>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y="0" x="0"/>
          <a:ext cy="0" cx="0"/>
          <a:chOff y="0" x="0"/>
          <a:chExt cy="0" cx="0"/>
        </a:xfrm>
      </p:grpSpPr>
      <p:sp>
        <p:nvSpPr>
          <p:cNvPr id="344" name="Shape 344"/>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Experiments</a:t>
            </a:r>
          </a:p>
          <a:p>
            <a:pPr algn="ctr">
              <a:buNone/>
            </a:pPr>
            <a:r>
              <a:rPr sz="3600" lang="en"/>
              <a:t>continued</a:t>
            </a:r>
          </a:p>
        </p:txBody>
      </p:sp>
      <p:sp>
        <p:nvSpPr>
          <p:cNvPr id="345" name="Shape 345"/>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4. After testing all the conditions above a demo is provided to show the algorithm in real life.</a:t>
            </a:r>
          </a:p>
          <a:p>
            <a:pPr rtl="0" lvl="0">
              <a:buNone/>
            </a:pPr>
            <a:r>
              <a:rPr lang="en"/>
              <a:t>5. Analysis for the algorithm is provided using the following criteria :</a:t>
            </a:r>
          </a:p>
          <a:p>
            <a:r>
              <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y="0" x="0"/>
          <a:ext cy="0" cx="0"/>
          <a:chOff y="0" x="0"/>
          <a:chExt cy="0" cx="0"/>
        </a:xfrm>
      </p:grpSpPr>
      <p:sp>
        <p:nvSpPr>
          <p:cNvPr id="350" name="Shape 350"/>
          <p:cNvSpPr txBox="1"/>
          <p:nvPr>
            <p:ph type="title"/>
          </p:nvPr>
        </p:nvSpPr>
        <p:spPr>
          <a:xfrm>
            <a:off y="205977" x="457200"/>
            <a:ext cy="1141499" cx="8229600"/>
          </a:xfrm>
          <a:prstGeom prst="rect">
            <a:avLst/>
          </a:prstGeom>
        </p:spPr>
        <p:txBody>
          <a:bodyPr bIns="91425" rIns="91425" lIns="91425" tIns="91425" anchor="b" anchorCtr="0">
            <a:noAutofit/>
          </a:bodyPr>
          <a:lstStyle/>
          <a:p>
            <a:pPr algn="ctr">
              <a:buNone/>
            </a:pPr>
            <a:r>
              <a:rPr sz="3600" lang="en"/>
              <a:t>Criteria</a:t>
            </a:r>
          </a:p>
        </p:txBody>
      </p:sp>
      <p:sp>
        <p:nvSpPr>
          <p:cNvPr id="351" name="Shape 351"/>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00000"/>
              <a:buFont typeface="Arial"/>
              <a:buAutoNum type="arabicPeriod"/>
            </a:pPr>
            <a:r>
              <a:rPr lang="en"/>
              <a:t>Accuracy on kitti benchmarks.</a:t>
            </a:r>
          </a:p>
          <a:p>
            <a:pPr rtl="0" lvl="0" indent="-419100" marL="457200">
              <a:buClr>
                <a:schemeClr val="dk2"/>
              </a:buClr>
              <a:buSzPct val="100000"/>
              <a:buFont typeface="Arial"/>
              <a:buAutoNum type="arabicPeriod"/>
            </a:pPr>
            <a:r>
              <a:rPr lang="en"/>
              <a:t>Running Time between 2 frames without optimizations (C++ if code provided)</a:t>
            </a:r>
          </a:p>
          <a:p>
            <a:pPr rtl="0" lvl="0" indent="-419100" marL="457200">
              <a:buClr>
                <a:schemeClr val="dk2"/>
              </a:buClr>
              <a:buSzPct val="100000"/>
              <a:buFont typeface="Arial"/>
              <a:buAutoNum type="arabicPeriod"/>
            </a:pPr>
            <a:r>
              <a:rPr lang="en"/>
              <a:t>Running Time between 2 frames with optimizations (C++ if code provided)</a:t>
            </a:r>
          </a:p>
          <a:p>
            <a:pPr rtl="0" lvl="0" indent="-419100" marL="457200">
              <a:buClr>
                <a:schemeClr val="dk2"/>
              </a:buClr>
              <a:buSzPct val="100000"/>
              <a:buFont typeface="Arial"/>
              <a:buAutoNum type="arabicPeriod"/>
            </a:pPr>
            <a:r>
              <a:rPr lang="en"/>
              <a:t>Running time between 2 frames (Matlab if code provided)</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y="0" x="0"/>
          <a:ext cy="0" cx="0"/>
          <a:chOff y="0" x="0"/>
          <a:chExt cy="0" cx="0"/>
        </a:xfrm>
      </p:grpSpPr>
      <p:sp>
        <p:nvSpPr>
          <p:cNvPr id="356" name="Shape 356"/>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Criteria</a:t>
            </a:r>
          </a:p>
          <a:p>
            <a:pPr algn="ctr">
              <a:buNone/>
            </a:pPr>
            <a:r>
              <a:rPr sz="3600" lang="en"/>
              <a:t>continued</a:t>
            </a:r>
          </a:p>
        </p:txBody>
      </p:sp>
      <p:sp>
        <p:nvSpPr>
          <p:cNvPr id="357" name="Shape 357"/>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00000"/>
              <a:buFont typeface="Arial"/>
              <a:buAutoNum startAt="5" type="arabicPeriod"/>
            </a:pPr>
            <a:r>
              <a:rPr lang="en"/>
              <a:t>Dense algorithm (Yes /No)</a:t>
            </a:r>
          </a:p>
          <a:p>
            <a:pPr rtl="0" lvl="0" indent="-419100" marL="457200">
              <a:buClr>
                <a:schemeClr val="dk2"/>
              </a:buClr>
              <a:buSzPct val="100000"/>
              <a:buFont typeface="Arial"/>
              <a:buAutoNum startAt="5" type="arabicPeriod"/>
            </a:pPr>
            <a:r>
              <a:rPr lang="en"/>
              <a:t>Resolution of the frame.</a:t>
            </a:r>
          </a:p>
          <a:p>
            <a:pPr rtl="0" lvl="0">
              <a:buNone/>
            </a:pPr>
            <a:r>
              <a:rPr lang="en"/>
              <a:t>A Final table will hold all the algorithm and there analysis like so :</a:t>
            </a:r>
          </a:p>
          <a:p>
            <a:r>
              <a:t/>
            </a:r>
          </a:p>
        </p:txBody>
      </p:sp>
      <p:graphicFrame>
        <p:nvGraphicFramePr>
          <p:cNvPr id="358" name="Shape 358"/>
          <p:cNvGraphicFramePr/>
          <p:nvPr/>
        </p:nvGraphicFramePr>
        <p:xfrm>
          <a:off y="3569675" x="559375"/>
          <a:ext cy="3000000" cx="3000000"/>
        </p:xfrm>
        <a:graphic>
          <a:graphicData uri="http://schemas.openxmlformats.org/drawingml/2006/table">
            <a:tbl>
              <a:tblPr>
                <a:noFill/>
                <a:tableStyleId>{74FDAE21-2324-48C4-B752-4E728044DD20}</a:tableStyleId>
              </a:tblPr>
              <a:tblGrid>
                <a:gridCol w="1019125"/>
                <a:gridCol w="1019125"/>
                <a:gridCol w="1019125"/>
                <a:gridCol w="1019125"/>
                <a:gridCol w="1019125"/>
                <a:gridCol w="1019125"/>
                <a:gridCol w="1019125"/>
                <a:gridCol w="1019125"/>
              </a:tblGrid>
              <a:tr h="1508775">
                <a:tc>
                  <a:txBody>
                    <a:bodyPr>
                      <a:noAutofit/>
                    </a:bodyPr>
                    <a:lstStyle/>
                    <a:p>
                      <a:pPr>
                        <a:buNone/>
                      </a:pPr>
                      <a:r>
                        <a:rPr lang="en"/>
                        <a:t>Algorithm Name :</a:t>
                      </a:r>
                    </a:p>
                  </a:txBody>
                  <a:tcPr marR="91425" marB="91425" marT="91425" marL="91425"/>
                </a:tc>
                <a:tc>
                  <a:txBody>
                    <a:bodyPr>
                      <a:noAutofit/>
                    </a:bodyPr>
                    <a:lstStyle/>
                    <a:p>
                      <a:pPr>
                        <a:buNone/>
                      </a:pPr>
                      <a:r>
                        <a:rPr lang="en"/>
                        <a:t>Page Reference :</a:t>
                      </a:r>
                    </a:p>
                  </a:txBody>
                  <a:tcPr marR="91425" marB="91425" marT="91425" marL="91425"/>
                </a:tc>
                <a:tc>
                  <a:txBody>
                    <a:bodyPr>
                      <a:noAutofit/>
                    </a:bodyPr>
                    <a:lstStyle/>
                    <a:p>
                      <a:pPr>
                        <a:buNone/>
                      </a:pPr>
                      <a:r>
                        <a:rPr lang="en"/>
                        <a:t>Accuracy on KITTI :</a:t>
                      </a:r>
                    </a:p>
                  </a:txBody>
                  <a:tcPr marR="91425" marB="91425" marT="91425" marL="91425"/>
                </a:tc>
                <a:tc>
                  <a:txBody>
                    <a:bodyPr>
                      <a:noAutofit/>
                    </a:bodyPr>
                    <a:lstStyle/>
                    <a:p>
                      <a:pPr>
                        <a:buNone/>
                      </a:pPr>
                      <a:r>
                        <a:rPr lang="en"/>
                        <a:t>Running time C++ without optimizations :</a:t>
                      </a:r>
                    </a:p>
                  </a:txBody>
                  <a:tcPr marR="91425" marB="91425" marT="91425" marL="91425"/>
                </a:tc>
                <a:tc>
                  <a:txBody>
                    <a:bodyPr>
                      <a:noAutofit/>
                    </a:bodyPr>
                    <a:lstStyle/>
                    <a:p>
                      <a:pPr>
                        <a:buNone/>
                      </a:pPr>
                      <a:r>
                        <a:rPr lang="en">
                          <a:solidFill>
                            <a:schemeClr val="dk1"/>
                          </a:solidFill>
                        </a:rPr>
                        <a:t>Running time C++ with optimizations :</a:t>
                      </a:r>
                    </a:p>
                  </a:txBody>
                  <a:tcPr marR="91425" marB="91425" marT="91425" marL="91425"/>
                </a:tc>
                <a:tc>
                  <a:txBody>
                    <a:bodyPr>
                      <a:noAutofit/>
                    </a:bodyPr>
                    <a:lstStyle/>
                    <a:p>
                      <a:pPr rtl="0" lvl="0">
                        <a:buNone/>
                      </a:pPr>
                      <a:r>
                        <a:rPr lang="en"/>
                        <a:t>Running time matlab :</a:t>
                      </a:r>
                    </a:p>
                  </a:txBody>
                  <a:tcPr marR="91425" marB="91425" marT="91425" marL="91425"/>
                </a:tc>
                <a:tc>
                  <a:txBody>
                    <a:bodyPr>
                      <a:noAutofit/>
                    </a:bodyPr>
                    <a:lstStyle/>
                    <a:p>
                      <a:pPr rtl="0" lvl="0">
                        <a:buNone/>
                      </a:pPr>
                      <a:r>
                        <a:rPr lang="en"/>
                        <a:t>Dense algorithm</a:t>
                      </a:r>
                    </a:p>
                    <a:p>
                      <a:pPr rtl="0">
                        <a:buNone/>
                      </a:pPr>
                      <a:r>
                        <a:rPr lang="en"/>
                        <a:t>Yes/No :</a:t>
                      </a:r>
                    </a:p>
                  </a:txBody>
                  <a:tcPr marR="91425" marB="91425" marT="91425" marL="91425"/>
                </a:tc>
                <a:tc>
                  <a:txBody>
                    <a:bodyPr>
                      <a:noAutofit/>
                    </a:bodyPr>
                    <a:lstStyle/>
                    <a:p>
                      <a:pPr rtl="0">
                        <a:buNone/>
                      </a:pPr>
                      <a:r>
                        <a:rPr lang="en"/>
                        <a:t>Resolution of each frame :</a:t>
                      </a:r>
                    </a:p>
                  </a:txBody>
                  <a:tcPr marR="91425" marB="91425" marT="91425" marL="91425"/>
                </a:tc>
              </a:tr>
            </a:tbl>
          </a:graphicData>
        </a:graphic>
      </p:graphicFrame>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y="0" x="0"/>
          <a:ext cy="0" cx="0"/>
          <a:chOff y="0" x="0"/>
          <a:chExt cy="0" cx="0"/>
        </a:xfrm>
      </p:grpSpPr>
      <p:sp>
        <p:nvSpPr>
          <p:cNvPr id="363" name="Shape 363"/>
          <p:cNvSpPr txBox="1"/>
          <p:nvPr>
            <p:ph type="title"/>
          </p:nvPr>
        </p:nvSpPr>
        <p:spPr>
          <a:xfrm>
            <a:off y="205977" x="457200"/>
            <a:ext cy="1141499" cx="8229600"/>
          </a:xfrm>
          <a:prstGeom prst="rect">
            <a:avLst/>
          </a:prstGeom>
        </p:spPr>
        <p:txBody>
          <a:bodyPr bIns="91425" rIns="91425" lIns="91425" tIns="91425" anchor="b" anchorCtr="0">
            <a:noAutofit/>
          </a:bodyPr>
          <a:lstStyle/>
          <a:p>
            <a:pPr algn="ctr">
              <a:buNone/>
            </a:pPr>
            <a:r>
              <a:rPr sz="3600" lang="en"/>
              <a:t>Algorithms I</a:t>
            </a:r>
          </a:p>
        </p:txBody>
      </p:sp>
      <p:sp>
        <p:nvSpPr>
          <p:cNvPr id="364" name="Shape 364"/>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Algorithm Name : </a:t>
            </a:r>
            <a:r>
              <a:rPr lang="en">
                <a:solidFill>
                  <a:schemeClr val="dk1"/>
                </a:solidFill>
                <a:latin typeface="Times New Roman"/>
                <a:ea typeface="Times New Roman"/>
                <a:cs typeface="Times New Roman"/>
                <a:sym typeface="Times New Roman"/>
              </a:rPr>
              <a:t>C. Liu. Beyond Pixels</a:t>
            </a:r>
          </a:p>
          <a:p>
            <a:pPr rtl="0" lvl="0" indent="-419100" marL="457200">
              <a:buClr>
                <a:schemeClr val="dk1"/>
              </a:buClr>
              <a:buSzPct val="166666"/>
              <a:buFont typeface="Arial"/>
              <a:buChar char="•"/>
            </a:pPr>
            <a:r>
              <a:rPr lang="en">
                <a:solidFill>
                  <a:schemeClr val="dk1"/>
                </a:solidFill>
                <a:latin typeface="Times New Roman"/>
                <a:ea typeface="Times New Roman"/>
                <a:cs typeface="Times New Roman"/>
                <a:sym typeface="Times New Roman"/>
              </a:rPr>
              <a:t>Reference : C. Liu. Beyond Pixels: Exploring New Representations and Applications for Motion Analysis. </a:t>
            </a:r>
            <a:r>
              <a:rPr lang="en" i="1">
                <a:solidFill>
                  <a:schemeClr val="dk1"/>
                </a:solidFill>
                <a:latin typeface="Times New Roman"/>
                <a:ea typeface="Times New Roman"/>
                <a:cs typeface="Times New Roman"/>
                <a:sym typeface="Times New Roman"/>
              </a:rPr>
              <a:t>Doctoral Thesis</a:t>
            </a:r>
            <a:r>
              <a:rPr lang="en">
                <a:solidFill>
                  <a:schemeClr val="dk1"/>
                </a:solidFill>
                <a:latin typeface="Times New Roman"/>
                <a:ea typeface="Times New Roman"/>
                <a:cs typeface="Times New Roman"/>
                <a:sym typeface="Times New Roman"/>
              </a:rPr>
              <a:t>. Massachusetts Institute of Technology. May 2009.</a:t>
            </a:r>
            <a:r>
              <a:rPr lang="en">
                <a:solidFill>
                  <a:schemeClr val="dk1"/>
                </a:solidFill>
              </a:rPr>
              <a:t>         http://people.csail.mit.edu/celiu/OpticalFlow/</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y="0" x="0"/>
          <a:ext cy="0" cx="0"/>
          <a:chOff y="0" x="0"/>
          <a:chExt cy="0" cx="0"/>
        </a:xfrm>
      </p:grpSpPr>
      <p:sp>
        <p:nvSpPr>
          <p:cNvPr id="369" name="Shape 369"/>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Algorithm I</a:t>
            </a:r>
          </a:p>
          <a:p>
            <a:pPr algn="ctr">
              <a:buNone/>
            </a:pPr>
            <a:r>
              <a:rPr sz="3600" lang="en"/>
              <a:t>continued</a:t>
            </a:r>
          </a:p>
        </p:txBody>
      </p:sp>
      <p:sp>
        <p:nvSpPr>
          <p:cNvPr id="370" name="Shape 370"/>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Dense Algorithm.</a:t>
            </a:r>
          </a:p>
          <a:p>
            <a:pPr rtl="0" lvl="0" indent="-419100" marL="457200">
              <a:buClr>
                <a:schemeClr val="dk2"/>
              </a:buClr>
              <a:buSzPct val="166666"/>
              <a:buFont typeface="Arial"/>
              <a:buChar char="•"/>
            </a:pPr>
            <a:r>
              <a:rPr lang="en"/>
              <a:t>Resolution : 240x320.</a:t>
            </a:r>
          </a:p>
          <a:p>
            <a:pPr rtl="0" lvl="0" indent="-419100" marL="457200">
              <a:buClr>
                <a:schemeClr val="dk2"/>
              </a:buClr>
              <a:buSzPct val="166666"/>
              <a:buFont typeface="Arial"/>
              <a:buChar char="•"/>
            </a:pPr>
            <a:r>
              <a:rPr lang="en"/>
              <a:t>Running time between two frames on average : 5.1 sec</a:t>
            </a:r>
          </a:p>
          <a:p>
            <a:pPr lvl="0" indent="-419100" marL="457200">
              <a:buClr>
                <a:schemeClr val="dk2"/>
              </a:buClr>
              <a:buSzPct val="166666"/>
              <a:buFont typeface="Arial"/>
              <a:buChar char="•"/>
            </a:pPr>
            <a:r>
              <a:rPr lang="en"/>
              <a:t>Accuracy on KITTI :</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y="0" x="0"/>
          <a:ext cy="0" cx="0"/>
          <a:chOff y="0" x="0"/>
          <a:chExt cy="0" cx="0"/>
        </a:xfrm>
      </p:grpSpPr>
      <p:sp>
        <p:nvSpPr>
          <p:cNvPr id="375" name="Shape 375"/>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376" name="Shape 376"/>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377" name="Shape 377"/>
          <p:cNvPicPr preferRelativeResize="0"/>
          <p:nvPr/>
        </p:nvPicPr>
        <p:blipFill>
          <a:blip r:embed="rId3"/>
          <a:stretch>
            <a:fillRect/>
          </a:stretch>
        </p:blipFill>
        <p:spPr>
          <a:xfrm>
            <a:off y="205975" x="0"/>
            <a:ext cy="4937525" cx="9144000"/>
          </a:xfrm>
          <a:prstGeom prst="rect">
            <a:avLst/>
          </a:prstGeom>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y="0" x="0"/>
          <a:ext cy="0" cx="0"/>
          <a:chOff y="0" x="0"/>
          <a:chExt cy="0" cx="0"/>
        </a:xfrm>
      </p:grpSpPr>
      <p:sp>
        <p:nvSpPr>
          <p:cNvPr id="382" name="Shape 382"/>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Algorithm I</a:t>
            </a:r>
          </a:p>
          <a:p>
            <a:pPr algn="ctr">
              <a:buNone/>
            </a:pPr>
            <a:r>
              <a:rPr sz="3600" lang="en"/>
              <a:t>Continued</a:t>
            </a:r>
          </a:p>
        </p:txBody>
      </p:sp>
      <p:sp>
        <p:nvSpPr>
          <p:cNvPr id="383" name="Shape 383"/>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u="sng" b="1" lang="en"/>
              <a:t>Experiment 1</a:t>
            </a:r>
            <a:r>
              <a:rPr b="1" lang="en"/>
              <a:t> :</a:t>
            </a:r>
          </a:p>
          <a:p>
            <a:pPr rtl="0" lvl="0" indent="-419100" marL="457200">
              <a:buClr>
                <a:schemeClr val="dk2"/>
              </a:buClr>
              <a:buSzPct val="166666"/>
              <a:buFont typeface="Arial"/>
              <a:buChar char="•"/>
            </a:pPr>
            <a:r>
              <a:rPr lang="en"/>
              <a:t>My right hand was moving quickly but my left was standing still. Note: The algorithm flips the image so my right hand will be in the left part of the image. So the expected flow values will be that the left sum is bigger.</a:t>
            </a:r>
          </a:p>
          <a:p>
            <a:r>
              <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y="0" x="0"/>
          <a:ext cy="0" cx="0"/>
          <a:chOff y="0" x="0"/>
          <a:chExt cy="0" cx="0"/>
        </a:xfrm>
      </p:grpSpPr>
      <p:sp>
        <p:nvSpPr>
          <p:cNvPr id="388" name="Shape 388"/>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Algorithm I</a:t>
            </a:r>
          </a:p>
          <a:p>
            <a:pPr algn="ctr">
              <a:buNone/>
            </a:pPr>
            <a:r>
              <a:rPr sz="3600" lang="en"/>
              <a:t>continued</a:t>
            </a:r>
          </a:p>
        </p:txBody>
      </p:sp>
      <p:sp>
        <p:nvSpPr>
          <p:cNvPr id="389" name="Shape 389"/>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390" name="Shape 390"/>
          <p:cNvPicPr preferRelativeResize="0"/>
          <p:nvPr/>
        </p:nvPicPr>
        <p:blipFill>
          <a:blip r:embed="rId3"/>
          <a:stretch>
            <a:fillRect/>
          </a:stretch>
        </p:blipFill>
        <p:spPr>
          <a:xfrm>
            <a:off y="1460500" x="457200"/>
            <a:ext cy="3465300" cx="3340924"/>
          </a:xfrm>
          <a:prstGeom prst="rect">
            <a:avLst/>
          </a:prstGeom>
        </p:spPr>
      </p:pic>
      <p:pic>
        <p:nvPicPr>
          <p:cNvPr id="391" name="Shape 391"/>
          <p:cNvPicPr preferRelativeResize="0"/>
          <p:nvPr/>
        </p:nvPicPr>
        <p:blipFill>
          <a:blip r:embed="rId4"/>
          <a:stretch>
            <a:fillRect/>
          </a:stretch>
        </p:blipFill>
        <p:spPr>
          <a:xfrm>
            <a:off y="1460500" x="4849175"/>
            <a:ext cy="3465300" cx="3492724"/>
          </a:xfrm>
          <a:prstGeom prst="rect">
            <a:avLst/>
          </a:prstGeom>
        </p:spPr>
      </p:pic>
      <p:sp>
        <p:nvSpPr>
          <p:cNvPr id="392" name="Shape 392"/>
          <p:cNvSpPr txBox="1"/>
          <p:nvPr/>
        </p:nvSpPr>
        <p:spPr>
          <a:xfrm>
            <a:off y="1916150" x="3860162"/>
            <a:ext cy="240600" cx="943799"/>
          </a:xfrm>
          <a:prstGeom prst="rect">
            <a:avLst/>
          </a:prstGeom>
        </p:spPr>
        <p:txBody>
          <a:bodyPr bIns="91425" rIns="91425" lIns="91425" tIns="91425" anchor="t" anchorCtr="0">
            <a:noAutofit/>
          </a:bodyPr>
          <a:lstStyle/>
          <a:p>
            <a:pPr>
              <a:buNone/>
            </a:pPr>
            <a:r>
              <a:rPr lang="en"/>
              <a:t>Frame 1</a:t>
            </a:r>
          </a:p>
        </p:txBody>
      </p:sp>
      <p:sp>
        <p:nvSpPr>
          <p:cNvPr id="393" name="Shape 393"/>
          <p:cNvSpPr txBox="1"/>
          <p:nvPr/>
        </p:nvSpPr>
        <p:spPr>
          <a:xfrm>
            <a:off y="3039100" x="3798125"/>
            <a:ext cy="240600" cx="1040399"/>
          </a:xfrm>
          <a:prstGeom prst="rect">
            <a:avLst/>
          </a:prstGeom>
        </p:spPr>
        <p:txBody>
          <a:bodyPr bIns="91425" rIns="91425" lIns="91425" tIns="91425" anchor="t" anchorCtr="0">
            <a:noAutofit/>
          </a:bodyPr>
          <a:lstStyle/>
          <a:p>
            <a:pPr>
              <a:buNone/>
            </a:pPr>
            <a:r>
              <a:rPr lang="en"/>
              <a:t>Frame 2</a:t>
            </a:r>
          </a:p>
        </p:txBody>
      </p:sp>
      <p:cxnSp>
        <p:nvCxnSpPr>
          <p:cNvPr id="394" name="Shape 394"/>
          <p:cNvCxnSpPr/>
          <p:nvPr/>
        </p:nvCxnSpPr>
        <p:spPr>
          <a:xfrm rot="10800000">
            <a:off y="2317200" x="3921400"/>
            <a:ext cy="0" cx="730799"/>
          </a:xfrm>
          <a:prstGeom prst="straightConnector1">
            <a:avLst/>
          </a:prstGeom>
          <a:noFill/>
          <a:ln w="19050" cap="flat">
            <a:solidFill>
              <a:schemeClr val="dk2"/>
            </a:solidFill>
            <a:prstDash val="solid"/>
            <a:round/>
            <a:headEnd w="lg" len="lg" type="none"/>
            <a:tailEnd w="lg" len="lg" type="triangle"/>
          </a:ln>
        </p:spPr>
      </p:cxnSp>
      <p:cxnSp>
        <p:nvCxnSpPr>
          <p:cNvPr id="395" name="Shape 395"/>
          <p:cNvCxnSpPr/>
          <p:nvPr/>
        </p:nvCxnSpPr>
        <p:spPr>
          <a:xfrm>
            <a:off y="3609475" x="3876850"/>
            <a:ext cy="0" cx="810900"/>
          </a:xfrm>
          <a:prstGeom prst="straightConnector1">
            <a:avLst/>
          </a:prstGeom>
          <a:noFill/>
          <a:ln w="19050" cap="flat">
            <a:solidFill>
              <a:schemeClr val="dk2"/>
            </a:solidFill>
            <a:prstDash val="solid"/>
            <a:round/>
            <a:headEnd w="lg" len="lg" type="none"/>
            <a:tailEnd w="lg" len="lg" type="triangle"/>
          </a:ln>
        </p:spPr>
      </p:cxn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y="0" x="0"/>
          <a:ext cy="0" cx="0"/>
          <a:chOff y="0" x="0"/>
          <a:chExt cy="0" cx="0"/>
        </a:xfrm>
      </p:grpSpPr>
      <p:sp>
        <p:nvSpPr>
          <p:cNvPr id="400" name="Shape 400"/>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Algorithm I</a:t>
            </a:r>
          </a:p>
          <a:p>
            <a:pPr algn="ctr">
              <a:buNone/>
            </a:pPr>
            <a:r>
              <a:rPr sz="3600" lang="en"/>
              <a:t>continued</a:t>
            </a:r>
          </a:p>
        </p:txBody>
      </p:sp>
      <p:sp>
        <p:nvSpPr>
          <p:cNvPr id="401" name="Shape 401"/>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LeftSum : 2.8536e+04</a:t>
            </a:r>
          </a:p>
          <a:p>
            <a:pPr rtl="0" lvl="0" indent="-419100" marL="457200">
              <a:buClr>
                <a:schemeClr val="dk2"/>
              </a:buClr>
              <a:buSzPct val="166666"/>
              <a:buFont typeface="Arial"/>
              <a:buChar char="•"/>
            </a:pPr>
            <a:r>
              <a:rPr lang="en"/>
              <a:t>RightSum : 1.7906e+04</a:t>
            </a:r>
          </a:p>
          <a:p>
            <a:pPr rtl="0" lvl="0" indent="-419100" marL="457200">
              <a:buClr>
                <a:schemeClr val="dk2"/>
              </a:buClr>
              <a:buSzPct val="166666"/>
              <a:buFont typeface="Arial"/>
              <a:buChar char="•"/>
            </a:pPr>
            <a:r>
              <a:rPr lang="en"/>
              <a:t>Output: Turn Right</a:t>
            </a:r>
          </a:p>
          <a:p>
            <a:pPr lvl="0" indent="-419100" marL="457200">
              <a:buClr>
                <a:schemeClr val="dk2"/>
              </a:buClr>
              <a:buSzPct val="166666"/>
              <a:buFont typeface="Arial"/>
              <a:buChar char="•"/>
            </a:pPr>
            <a:r>
              <a:rPr lang="en"/>
              <a:t>which is the expected result. </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5" name="Shape 405"/>
        <p:cNvGrpSpPr/>
        <p:nvPr/>
      </p:nvGrpSpPr>
      <p:grpSpPr>
        <a:xfrm>
          <a:off y="0" x="0"/>
          <a:ext cy="0" cx="0"/>
          <a:chOff y="0" x="0"/>
          <a:chExt cy="0" cx="0"/>
        </a:xfrm>
      </p:grpSpPr>
      <p:sp>
        <p:nvSpPr>
          <p:cNvPr id="406" name="Shape 406"/>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Algorithm I</a:t>
            </a:r>
          </a:p>
          <a:p>
            <a:pPr algn="ctr">
              <a:buNone/>
            </a:pPr>
            <a:r>
              <a:rPr sz="3600" lang="en"/>
              <a:t>continued</a:t>
            </a:r>
          </a:p>
        </p:txBody>
      </p:sp>
      <p:sp>
        <p:nvSpPr>
          <p:cNvPr id="407" name="Shape 407"/>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u="sng" b="1" lang="en"/>
              <a:t>Experiment 2</a:t>
            </a:r>
            <a:r>
              <a:rPr lang="en"/>
              <a:t> :</a:t>
            </a:r>
          </a:p>
          <a:p>
            <a:pPr rtl="0" lvl="0" indent="-419100" marL="457200">
              <a:buClr>
                <a:schemeClr val="dk2"/>
              </a:buClr>
              <a:buSzPct val="166666"/>
              <a:buFont typeface="Arial"/>
              <a:buChar char="•"/>
            </a:pPr>
            <a:r>
              <a:rPr lang="en"/>
              <a:t>When there is no source of light. The goal is to check that the algorithm is working. The predicted result should be that the left and right flow are almost the same.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y="0" x="0"/>
          <a:ext cy="0" cx="0"/>
          <a:chOff y="0" x="0"/>
          <a:chExt cy="0" cx="0"/>
        </a:xfrm>
      </p:grpSpPr>
      <p:sp>
        <p:nvSpPr>
          <p:cNvPr id="62" name="Shape 62"/>
          <p:cNvSpPr txBox="1"/>
          <p:nvPr>
            <p:ph type="title"/>
          </p:nvPr>
        </p:nvSpPr>
        <p:spPr>
          <a:xfrm>
            <a:off y="205977" x="457200"/>
            <a:ext cy="1141499" cx="8229600"/>
          </a:xfrm>
          <a:prstGeom prst="rect">
            <a:avLst/>
          </a:prstGeom>
        </p:spPr>
        <p:txBody>
          <a:bodyPr bIns="91425" rIns="91425" lIns="91425" tIns="91425" anchor="b" anchorCtr="0">
            <a:noAutofit/>
          </a:bodyPr>
          <a:lstStyle/>
          <a:p>
            <a:pPr rtl="0" lvl="0">
              <a:buNone/>
            </a:pPr>
            <a:r>
              <a:rPr sz="3600" lang="en"/>
              <a:t>Optical Flow Computation</a:t>
            </a:r>
          </a:p>
        </p:txBody>
      </p:sp>
      <p:sp>
        <p:nvSpPr>
          <p:cNvPr id="63" name="Shape 63"/>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sz="1400" lang="en"/>
              <a:t>Previous equation is called Optical Flow equation. In it, we can find </a:t>
            </a:r>
            <a:r>
              <a:rPr sz="1400" lang="en">
                <a:solidFill>
                  <a:schemeClr val="dk1"/>
                </a:solidFill>
              </a:rPr>
              <a:t>f</a:t>
            </a:r>
            <a:r>
              <a:rPr baseline="-25000" sz="1400" lang="en">
                <a:solidFill>
                  <a:schemeClr val="dk1"/>
                </a:solidFill>
              </a:rPr>
              <a:t>x ­</a:t>
            </a:r>
            <a:r>
              <a:rPr sz="1400" lang="en">
                <a:solidFill>
                  <a:schemeClr val="dk1"/>
                </a:solidFill>
              </a:rPr>
              <a:t>and f</a:t>
            </a:r>
            <a:r>
              <a:rPr baseline="-25000" sz="1400" lang="en">
                <a:solidFill>
                  <a:schemeClr val="dk1"/>
                </a:solidFill>
              </a:rPr>
              <a:t>y</a:t>
            </a:r>
            <a:r>
              <a:rPr sz="1400" lang="en">
                <a:solidFill>
                  <a:schemeClr val="dk1"/>
                </a:solidFill>
              </a:rPr>
              <a:t> , they are image gradients. Similarly, f</a:t>
            </a:r>
            <a:r>
              <a:rPr baseline="-25000" sz="1400" lang="en">
                <a:solidFill>
                  <a:schemeClr val="dk1"/>
                </a:solidFill>
              </a:rPr>
              <a:t>t</a:t>
            </a:r>
            <a:r>
              <a:rPr sz="1400" lang="en">
                <a:solidFill>
                  <a:schemeClr val="dk1"/>
                </a:solidFill>
              </a:rPr>
              <a:t> is the gradient along time. But (u,v) are unknown. We cannot solve this one equation with two unknown variables.</a:t>
            </a:r>
          </a:p>
          <a:p>
            <a:r>
              <a:t/>
            </a:r>
          </a:p>
          <a:p>
            <a:r>
              <a:t/>
            </a:r>
          </a:p>
        </p:txBody>
      </p:sp>
      <p:pic>
        <p:nvPicPr>
          <p:cNvPr id="64" name="Shape 64"/>
          <p:cNvPicPr preferRelativeResize="0"/>
          <p:nvPr/>
        </p:nvPicPr>
        <p:blipFill>
          <a:blip r:embed="rId3"/>
          <a:stretch>
            <a:fillRect/>
          </a:stretch>
        </p:blipFill>
        <p:spPr>
          <a:xfrm>
            <a:off y="2502850" x="2329777"/>
            <a:ext cy="2273299" cx="4562722"/>
          </a:xfrm>
          <a:prstGeom prst="rect">
            <a:avLst/>
          </a:prstGeom>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y="0" x="0"/>
          <a:ext cy="0" cx="0"/>
          <a:chOff y="0" x="0"/>
          <a:chExt cy="0" cx="0"/>
        </a:xfrm>
      </p:grpSpPr>
      <p:sp>
        <p:nvSpPr>
          <p:cNvPr id="412" name="Shape 412"/>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Algorithm I</a:t>
            </a:r>
          </a:p>
          <a:p>
            <a:pPr algn="ctr" rtl="0" lvl="0">
              <a:buNone/>
            </a:pPr>
            <a:r>
              <a:rPr sz="3600" lang="en"/>
              <a:t>continued</a:t>
            </a:r>
          </a:p>
        </p:txBody>
      </p:sp>
      <p:sp>
        <p:nvSpPr>
          <p:cNvPr id="413" name="Shape 413"/>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414" name="Shape 414"/>
          <p:cNvPicPr preferRelativeResize="0"/>
          <p:nvPr/>
        </p:nvPicPr>
        <p:blipFill>
          <a:blip r:embed="rId3"/>
          <a:stretch>
            <a:fillRect/>
          </a:stretch>
        </p:blipFill>
        <p:spPr>
          <a:xfrm>
            <a:off y="1460500" x="457200"/>
            <a:ext cy="3465300" cx="3550874"/>
          </a:xfrm>
          <a:prstGeom prst="rect">
            <a:avLst/>
          </a:prstGeom>
        </p:spPr>
      </p:pic>
      <p:pic>
        <p:nvPicPr>
          <p:cNvPr id="415" name="Shape 415"/>
          <p:cNvPicPr preferRelativeResize="0"/>
          <p:nvPr/>
        </p:nvPicPr>
        <p:blipFill>
          <a:blip r:embed="rId4"/>
          <a:stretch>
            <a:fillRect/>
          </a:stretch>
        </p:blipFill>
        <p:spPr>
          <a:xfrm>
            <a:off y="1462100" x="5041300"/>
            <a:ext cy="3465300" cx="3645499"/>
          </a:xfrm>
          <a:prstGeom prst="rect">
            <a:avLst/>
          </a:prstGeom>
        </p:spPr>
      </p:pic>
      <p:sp>
        <p:nvSpPr>
          <p:cNvPr id="416" name="Shape 416"/>
          <p:cNvSpPr txBox="1"/>
          <p:nvPr/>
        </p:nvSpPr>
        <p:spPr>
          <a:xfrm>
            <a:off y="1941575" x="4008075"/>
            <a:ext cy="351899" cx="1033199"/>
          </a:xfrm>
          <a:prstGeom prst="rect">
            <a:avLst/>
          </a:prstGeom>
        </p:spPr>
        <p:txBody>
          <a:bodyPr bIns="91425" rIns="91425" lIns="91425" tIns="91425" anchor="t" anchorCtr="0">
            <a:noAutofit/>
          </a:bodyPr>
          <a:lstStyle/>
          <a:p>
            <a:pPr>
              <a:buNone/>
            </a:pPr>
            <a:r>
              <a:rPr lang="en"/>
              <a:t>Frame 1</a:t>
            </a:r>
          </a:p>
        </p:txBody>
      </p:sp>
      <p:sp>
        <p:nvSpPr>
          <p:cNvPr id="417" name="Shape 417"/>
          <p:cNvSpPr txBox="1"/>
          <p:nvPr/>
        </p:nvSpPr>
        <p:spPr>
          <a:xfrm>
            <a:off y="3247325" x="4008100"/>
            <a:ext cy="249900" cx="1033199"/>
          </a:xfrm>
          <a:prstGeom prst="rect">
            <a:avLst/>
          </a:prstGeom>
        </p:spPr>
        <p:txBody>
          <a:bodyPr bIns="91425" rIns="91425" lIns="91425" tIns="91425" anchor="t" anchorCtr="0">
            <a:noAutofit/>
          </a:bodyPr>
          <a:lstStyle/>
          <a:p>
            <a:pPr>
              <a:buNone/>
            </a:pPr>
            <a:r>
              <a:rPr lang="en"/>
              <a:t>Frame 2</a:t>
            </a:r>
          </a:p>
        </p:txBody>
      </p:sp>
      <p:cxnSp>
        <p:nvCxnSpPr>
          <p:cNvPr id="418" name="Shape 418"/>
          <p:cNvCxnSpPr/>
          <p:nvPr/>
        </p:nvCxnSpPr>
        <p:spPr>
          <a:xfrm rot="10800000">
            <a:off y="2452525" x="4007974"/>
            <a:ext cy="0" cx="919800"/>
          </a:xfrm>
          <a:prstGeom prst="straightConnector1">
            <a:avLst/>
          </a:prstGeom>
          <a:noFill/>
          <a:ln w="19050" cap="flat">
            <a:solidFill>
              <a:schemeClr val="dk2"/>
            </a:solidFill>
            <a:prstDash val="solid"/>
            <a:round/>
            <a:headEnd w="lg" len="lg" type="none"/>
            <a:tailEnd w="lg" len="lg" type="triangle"/>
          </a:ln>
        </p:spPr>
      </p:cxnSp>
      <p:cxnSp>
        <p:nvCxnSpPr>
          <p:cNvPr id="419" name="Shape 419"/>
          <p:cNvCxnSpPr/>
          <p:nvPr/>
        </p:nvCxnSpPr>
        <p:spPr>
          <a:xfrm>
            <a:off y="3853000" x="4064850"/>
            <a:ext cy="0" cx="930899"/>
          </a:xfrm>
          <a:prstGeom prst="straightConnector1">
            <a:avLst/>
          </a:prstGeom>
          <a:noFill/>
          <a:ln w="19050" cap="flat">
            <a:solidFill>
              <a:schemeClr val="dk2"/>
            </a:solidFill>
            <a:prstDash val="solid"/>
            <a:round/>
            <a:headEnd w="lg" len="lg" type="none"/>
            <a:tailEnd w="lg" len="lg" type="triangle"/>
          </a:ln>
        </p:spPr>
      </p:cxn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3" name="Shape 423"/>
        <p:cNvGrpSpPr/>
        <p:nvPr/>
      </p:nvGrpSpPr>
      <p:grpSpPr>
        <a:xfrm>
          <a:off y="0" x="0"/>
          <a:ext cy="0" cx="0"/>
          <a:chOff y="0" x="0"/>
          <a:chExt cy="0" cx="0"/>
        </a:xfrm>
      </p:grpSpPr>
      <p:sp>
        <p:nvSpPr>
          <p:cNvPr id="424" name="Shape 424"/>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Algorithm I</a:t>
            </a:r>
          </a:p>
          <a:p>
            <a:pPr algn="ctr">
              <a:buNone/>
            </a:pPr>
            <a:r>
              <a:rPr sz="3600" lang="en"/>
              <a:t>continued</a:t>
            </a:r>
          </a:p>
        </p:txBody>
      </p:sp>
      <p:sp>
        <p:nvSpPr>
          <p:cNvPr id="425" name="Shape 425"/>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LeftSum : 34.3381</a:t>
            </a:r>
          </a:p>
          <a:p>
            <a:pPr rtl="0" lvl="0" indent="-419100" marL="457200">
              <a:buClr>
                <a:schemeClr val="dk2"/>
              </a:buClr>
              <a:buSzPct val="166666"/>
              <a:buFont typeface="Arial"/>
              <a:buChar char="•"/>
            </a:pPr>
            <a:r>
              <a:rPr lang="en"/>
              <a:t>RightSum : 37.617</a:t>
            </a:r>
          </a:p>
          <a:p>
            <a:pPr lvl="0" indent="-419100" marL="457200">
              <a:buClr>
                <a:schemeClr val="dk2"/>
              </a:buClr>
              <a:buSzPct val="166666"/>
              <a:buFont typeface="Arial"/>
              <a:buChar char="•"/>
            </a:pPr>
            <a:r>
              <a:rPr lang="en"/>
              <a:t>As you can see the values are extremly close which is what we want.</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y="0" x="0"/>
          <a:ext cy="0" cx="0"/>
          <a:chOff y="0" x="0"/>
          <a:chExt cy="0" cx="0"/>
        </a:xfrm>
      </p:grpSpPr>
      <p:sp>
        <p:nvSpPr>
          <p:cNvPr id="430" name="Shape 430"/>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Algorithm I</a:t>
            </a:r>
          </a:p>
          <a:p>
            <a:pPr algn="ctr">
              <a:buNone/>
            </a:pPr>
            <a:r>
              <a:rPr sz="3600" lang="en"/>
              <a:t>continued</a:t>
            </a:r>
          </a:p>
        </p:txBody>
      </p:sp>
      <p:sp>
        <p:nvSpPr>
          <p:cNvPr id="431" name="Shape 431"/>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u="sng" b="1" lang="en"/>
              <a:t>Experiment 3</a:t>
            </a:r>
            <a:r>
              <a:rPr lang="en"/>
              <a:t> :</a:t>
            </a:r>
          </a:p>
          <a:p>
            <a:pPr lvl="0" indent="-419100" marL="457200">
              <a:buClr>
                <a:schemeClr val="dk2"/>
              </a:buClr>
              <a:buSzPct val="166666"/>
              <a:buFont typeface="Arial"/>
              <a:buChar char="•"/>
            </a:pPr>
            <a:r>
              <a:rPr lang="en"/>
              <a:t>Source of light but no movements. The goal is to check if the light has an effect on computing the optical flow. The predicted result is that the left and right values are almost the same.</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y="0" x="0"/>
          <a:ext cy="0" cx="0"/>
          <a:chOff y="0" x="0"/>
          <a:chExt cy="0" cx="0"/>
        </a:xfrm>
      </p:grpSpPr>
      <p:sp>
        <p:nvSpPr>
          <p:cNvPr id="436" name="Shape 436"/>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Algorithm I</a:t>
            </a:r>
          </a:p>
          <a:p>
            <a:pPr algn="ctr">
              <a:buNone/>
            </a:pPr>
            <a:r>
              <a:rPr sz="3600" lang="en"/>
              <a:t>continued</a:t>
            </a:r>
          </a:p>
        </p:txBody>
      </p:sp>
      <p:sp>
        <p:nvSpPr>
          <p:cNvPr id="437" name="Shape 437"/>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438" name="Shape 438"/>
          <p:cNvPicPr preferRelativeResize="0"/>
          <p:nvPr/>
        </p:nvPicPr>
        <p:blipFill>
          <a:blip r:embed="rId3"/>
          <a:stretch>
            <a:fillRect/>
          </a:stretch>
        </p:blipFill>
        <p:spPr>
          <a:xfrm>
            <a:off y="1460500" x="457200"/>
            <a:ext cy="3465300" cx="3550874"/>
          </a:xfrm>
          <a:prstGeom prst="rect">
            <a:avLst/>
          </a:prstGeom>
        </p:spPr>
      </p:pic>
      <p:pic>
        <p:nvPicPr>
          <p:cNvPr id="439" name="Shape 439"/>
          <p:cNvPicPr preferRelativeResize="0"/>
          <p:nvPr/>
        </p:nvPicPr>
        <p:blipFill>
          <a:blip r:embed="rId4"/>
          <a:stretch>
            <a:fillRect/>
          </a:stretch>
        </p:blipFill>
        <p:spPr>
          <a:xfrm>
            <a:off y="1460500" x="5135925"/>
            <a:ext cy="3465300" cx="3550874"/>
          </a:xfrm>
          <a:prstGeom prst="rect">
            <a:avLst/>
          </a:prstGeom>
        </p:spPr>
      </p:pic>
      <p:sp>
        <p:nvSpPr>
          <p:cNvPr id="440" name="Shape 440"/>
          <p:cNvSpPr txBox="1"/>
          <p:nvPr/>
        </p:nvSpPr>
        <p:spPr>
          <a:xfrm>
            <a:off y="1839400" x="4008075"/>
            <a:ext cy="272400" cx="1124100"/>
          </a:xfrm>
          <a:prstGeom prst="rect">
            <a:avLst/>
          </a:prstGeom>
        </p:spPr>
        <p:txBody>
          <a:bodyPr bIns="91425" rIns="91425" lIns="91425" tIns="91425" anchor="t" anchorCtr="0">
            <a:noAutofit/>
          </a:bodyPr>
          <a:lstStyle/>
          <a:p>
            <a:pPr>
              <a:buNone/>
            </a:pPr>
            <a:r>
              <a:rPr lang="en"/>
              <a:t>Frame 1</a:t>
            </a:r>
          </a:p>
        </p:txBody>
      </p:sp>
      <p:cxnSp>
        <p:nvCxnSpPr>
          <p:cNvPr id="441" name="Shape 441"/>
          <p:cNvCxnSpPr/>
          <p:nvPr/>
        </p:nvCxnSpPr>
        <p:spPr>
          <a:xfrm rot="10800000">
            <a:off y="2259500" x="4038299"/>
            <a:ext cy="0" cx="1067400"/>
          </a:xfrm>
          <a:prstGeom prst="straightConnector1">
            <a:avLst/>
          </a:prstGeom>
          <a:noFill/>
          <a:ln w="19050" cap="flat">
            <a:solidFill>
              <a:schemeClr val="dk2"/>
            </a:solidFill>
            <a:prstDash val="solid"/>
            <a:round/>
            <a:headEnd w="lg" len="lg" type="none"/>
            <a:tailEnd w="lg" len="lg" type="triangle"/>
          </a:ln>
        </p:spPr>
      </p:cxnSp>
      <p:sp>
        <p:nvSpPr>
          <p:cNvPr id="442" name="Shape 442"/>
          <p:cNvSpPr txBox="1"/>
          <p:nvPr/>
        </p:nvSpPr>
        <p:spPr>
          <a:xfrm>
            <a:off y="2804525" x="4053400"/>
            <a:ext cy="204299" cx="1067400"/>
          </a:xfrm>
          <a:prstGeom prst="rect">
            <a:avLst/>
          </a:prstGeom>
        </p:spPr>
        <p:txBody>
          <a:bodyPr bIns="91425" rIns="91425" lIns="91425" tIns="91425" anchor="t" anchorCtr="0">
            <a:noAutofit/>
          </a:bodyPr>
          <a:lstStyle/>
          <a:p>
            <a:pPr>
              <a:buNone/>
            </a:pPr>
            <a:r>
              <a:rPr lang="en"/>
              <a:t>Frame 2</a:t>
            </a:r>
          </a:p>
        </p:txBody>
      </p:sp>
      <p:cxnSp>
        <p:nvCxnSpPr>
          <p:cNvPr id="443" name="Shape 443"/>
          <p:cNvCxnSpPr>
            <a:stCxn id="438" idx="3"/>
            <a:endCxn id="439" idx="1"/>
          </p:cNvCxnSpPr>
          <p:nvPr/>
        </p:nvCxnSpPr>
        <p:spPr>
          <a:xfrm>
            <a:off y="3193150" x="4008074"/>
            <a:ext cy="0" cx="1127850"/>
          </a:xfrm>
          <a:prstGeom prst="straightConnector1">
            <a:avLst/>
          </a:prstGeom>
          <a:noFill/>
          <a:ln w="19050" cap="flat">
            <a:solidFill>
              <a:schemeClr val="dk2"/>
            </a:solidFill>
            <a:prstDash val="solid"/>
            <a:round/>
            <a:headEnd w="lg" len="lg" type="none"/>
            <a:tailEnd w="lg" len="lg" type="triangle"/>
          </a:ln>
        </p:spPr>
      </p:cxn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y="0" x="0"/>
          <a:ext cy="0" cx="0"/>
          <a:chOff y="0" x="0"/>
          <a:chExt cy="0" cx="0"/>
        </a:xfrm>
      </p:grpSpPr>
      <p:sp>
        <p:nvSpPr>
          <p:cNvPr id="448" name="Shape 448"/>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Algorithm I</a:t>
            </a:r>
          </a:p>
          <a:p>
            <a:pPr algn="ctr">
              <a:buNone/>
            </a:pPr>
            <a:r>
              <a:rPr sz="3600" lang="en"/>
              <a:t>continued </a:t>
            </a:r>
          </a:p>
        </p:txBody>
      </p:sp>
      <p:sp>
        <p:nvSpPr>
          <p:cNvPr id="449" name="Shape 449"/>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LeftSum : 2.6426e+04</a:t>
            </a:r>
          </a:p>
          <a:p>
            <a:pPr rtl="0" lvl="0" indent="-419100" marL="457200">
              <a:buClr>
                <a:schemeClr val="dk2"/>
              </a:buClr>
              <a:buSzPct val="166666"/>
              <a:buFont typeface="Arial"/>
              <a:buChar char="•"/>
            </a:pPr>
            <a:r>
              <a:rPr lang="en"/>
              <a:t>RightSum : 1.1546e+05</a:t>
            </a:r>
          </a:p>
          <a:p>
            <a:pPr lvl="0" indent="-419100" marL="457200">
              <a:buClr>
                <a:schemeClr val="dk2"/>
              </a:buClr>
              <a:buSzPct val="166666"/>
              <a:buFont typeface="Arial"/>
              <a:buChar char="•"/>
            </a:pPr>
            <a:r>
              <a:rPr lang="en"/>
              <a:t>As we can notice the difference is big which means that the light effect has an effect on values don’t know why so I redid the same experiment to observe the values if each time they are the same or not. Here are the values </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3" name="Shape 453"/>
        <p:cNvGrpSpPr/>
        <p:nvPr/>
      </p:nvGrpSpPr>
      <p:grpSpPr>
        <a:xfrm>
          <a:off y="0" x="0"/>
          <a:ext cy="0" cx="0"/>
          <a:chOff y="0" x="0"/>
          <a:chExt cy="0" cx="0"/>
        </a:xfrm>
      </p:grpSpPr>
      <p:sp>
        <p:nvSpPr>
          <p:cNvPr id="454" name="Shape 454"/>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Algorithm I</a:t>
            </a:r>
          </a:p>
          <a:p>
            <a:pPr algn="ctr">
              <a:buNone/>
            </a:pPr>
            <a:r>
              <a:rPr sz="3600" lang="en"/>
              <a:t>continued</a:t>
            </a:r>
          </a:p>
        </p:txBody>
      </p:sp>
      <p:sp>
        <p:nvSpPr>
          <p:cNvPr id="455" name="Shape 455"/>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lang="en"/>
              <a:t>for 2 more times.</a:t>
            </a:r>
          </a:p>
          <a:p>
            <a:pPr rtl="0" lvl="0" indent="-419100" marL="457200">
              <a:buClr>
                <a:schemeClr val="dk2"/>
              </a:buClr>
              <a:buSzPct val="166666"/>
              <a:buFont typeface="Arial"/>
              <a:buChar char="•"/>
            </a:pPr>
            <a:r>
              <a:rPr lang="en"/>
              <a:t>LeftSum1 : 1.2517e+03</a:t>
            </a:r>
          </a:p>
          <a:p>
            <a:pPr rtl="0" lvl="0" indent="-419100" marL="457200">
              <a:buClr>
                <a:schemeClr val="dk2"/>
              </a:buClr>
              <a:buSzPct val="166666"/>
              <a:buFont typeface="Arial"/>
              <a:buChar char="•"/>
            </a:pPr>
            <a:r>
              <a:rPr lang="en"/>
              <a:t>RightSum1 : 1.4426e+03</a:t>
            </a:r>
          </a:p>
          <a:p>
            <a:pPr rtl="0" lvl="0">
              <a:buNone/>
            </a:pPr>
            <a:r>
              <a:rPr lang="en"/>
              <a:t>They are pretty close.</a:t>
            </a:r>
          </a:p>
          <a:p>
            <a:pPr rtl="0" lvl="0" indent="-419100" marL="457200">
              <a:buClr>
                <a:schemeClr val="dk2"/>
              </a:buClr>
              <a:buSzPct val="166666"/>
              <a:buFont typeface="Arial"/>
              <a:buChar char="•"/>
            </a:pPr>
            <a:r>
              <a:rPr lang="en"/>
              <a:t>LeftSum2 : 5.7028e+03</a:t>
            </a:r>
          </a:p>
          <a:p>
            <a:pPr rtl="0" lvl="0" indent="-419100" marL="457200">
              <a:buClr>
                <a:schemeClr val="dk2"/>
              </a:buClr>
              <a:buSzPct val="166666"/>
              <a:buFont typeface="Arial"/>
              <a:buChar char="•"/>
            </a:pPr>
            <a:r>
              <a:rPr lang="en"/>
              <a:t>RightSum2 : 1.9780e+04 </a:t>
            </a:r>
          </a:p>
          <a:p>
            <a:pPr rtl="0" lvl="0" indent="-419100" marL="457200">
              <a:buClr>
                <a:schemeClr val="dk2"/>
              </a:buClr>
              <a:buSzPct val="166666"/>
              <a:buFont typeface="Arial"/>
              <a:buChar char="•"/>
            </a:pPr>
            <a:r>
              <a:rPr lang="en"/>
              <a:t>They are not close.The behaviour undefined.</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y="0" x="0"/>
          <a:ext cy="0" cx="0"/>
          <a:chOff y="0" x="0"/>
          <a:chExt cy="0" cx="0"/>
        </a:xfrm>
      </p:grpSpPr>
      <p:sp>
        <p:nvSpPr>
          <p:cNvPr id="460" name="Shape 460"/>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None/>
            </a:pPr>
            <a:r>
              <a:rPr sz="3600" lang="en"/>
              <a:t>Algorithm I</a:t>
            </a:r>
          </a:p>
          <a:p>
            <a:pPr algn="ctr">
              <a:buNone/>
            </a:pPr>
            <a:r>
              <a:rPr sz="3600" lang="en"/>
              <a:t>continued</a:t>
            </a:r>
          </a:p>
        </p:txBody>
      </p:sp>
      <p:sp>
        <p:nvSpPr>
          <p:cNvPr id="461" name="Shape 461"/>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u="sng" b="1" lang="en"/>
              <a:t>Video Demo</a:t>
            </a:r>
            <a:r>
              <a:rPr b="1" lang="en"/>
              <a:t> :</a:t>
            </a:r>
          </a:p>
          <a:p>
            <a:pPr rtl="0" lvl="0" indent="-419100" marL="457200">
              <a:buClr>
                <a:schemeClr val="dk2"/>
              </a:buClr>
              <a:buSzPct val="166666"/>
              <a:buFont typeface="Arial"/>
              <a:buChar char="•"/>
            </a:pPr>
            <a:r>
              <a:rPr lang="en"/>
              <a:t>To make the video easier when the algorithm says to turn left this sound will play:</a:t>
            </a:r>
          </a:p>
          <a:p>
            <a:r>
              <a:t/>
            </a:r>
          </a:p>
          <a:p>
            <a:pPr rtl="0" lvl="0" indent="-419100" marL="457200">
              <a:buClr>
                <a:schemeClr val="dk2"/>
              </a:buClr>
              <a:buSzPct val="166666"/>
              <a:buFont typeface="Arial"/>
              <a:buChar char="•"/>
            </a:pPr>
            <a:r>
              <a:rPr lang="en"/>
              <a:t>when turn right this sound will play:</a:t>
            </a:r>
          </a:p>
          <a:p>
            <a:r>
              <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5" name="Shape 465"/>
        <p:cNvGrpSpPr/>
        <p:nvPr/>
      </p:nvGrpSpPr>
      <p:grpSpPr>
        <a:xfrm>
          <a:off y="0" x="0"/>
          <a:ext cy="0" cx="0"/>
          <a:chOff y="0" x="0"/>
          <a:chExt cy="0" cx="0"/>
        </a:xfrm>
      </p:grpSpPr>
      <p:sp>
        <p:nvSpPr>
          <p:cNvPr id="466" name="Shape 466"/>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467" name="Shape 467"/>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468" name="Shape 468"/>
          <p:cNvPicPr preferRelativeResize="0"/>
          <p:nvPr/>
        </p:nvPicPr>
        <p:blipFill>
          <a:blip r:embed="rId3"/>
          <a:stretch>
            <a:fillRect/>
          </a:stretch>
        </p:blipFill>
        <p:spPr>
          <a:xfrm>
            <a:off y="205975" x="0"/>
            <a:ext cy="4131374" cx="9144000"/>
          </a:xfrm>
          <a:prstGeom prst="rect">
            <a:avLst/>
          </a:prstGeom>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2" name="Shape 472"/>
        <p:cNvGrpSpPr/>
        <p:nvPr/>
      </p:nvGrpSpPr>
      <p:grpSpPr>
        <a:xfrm>
          <a:off y="0" x="0"/>
          <a:ext cy="0" cx="0"/>
          <a:chOff y="0" x="0"/>
          <a:chExt cy="0" cx="0"/>
        </a:xfrm>
      </p:grpSpPr>
      <p:sp>
        <p:nvSpPr>
          <p:cNvPr id="473" name="Shape 473"/>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474" name="Shape 474"/>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475" name="Shape 475"/>
          <p:cNvPicPr preferRelativeResize="0"/>
          <p:nvPr/>
        </p:nvPicPr>
        <p:blipFill>
          <a:blip r:embed="rId3"/>
          <a:stretch>
            <a:fillRect/>
          </a:stretch>
        </p:blipFill>
        <p:spPr>
          <a:xfrm>
            <a:off y="205975" x="0"/>
            <a:ext cy="4131374" cx="9144000"/>
          </a:xfrm>
          <a:prstGeom prst="rect">
            <a:avLst/>
          </a:prstGeom>
        </p:spPr>
      </p:pic>
      <p:sp>
        <p:nvSpPr>
          <p:cNvPr id="476" name="Shape 476"/>
          <p:cNvSpPr txBox="1"/>
          <p:nvPr/>
        </p:nvSpPr>
        <p:spPr>
          <a:xfrm>
            <a:off y="4394125" x="1532825"/>
            <a:ext cy="531600" cx="6892199"/>
          </a:xfrm>
          <a:prstGeom prst="rect">
            <a:avLst/>
          </a:prstGeom>
        </p:spPr>
        <p:txBody>
          <a:bodyPr bIns="91425" rIns="91425" lIns="91425" tIns="91425" anchor="t" anchorCtr="0">
            <a:noAutofit/>
          </a:bodyPr>
          <a:lstStyle/>
          <a:p>
            <a:pPr algn="ctr">
              <a:buNone/>
            </a:pPr>
            <a:r>
              <a:rPr sz="3000" lang="en"/>
              <a:t>Turn Left</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0" name="Shape 480"/>
        <p:cNvGrpSpPr/>
        <p:nvPr/>
      </p:nvGrpSpPr>
      <p:grpSpPr>
        <a:xfrm>
          <a:off y="0" x="0"/>
          <a:ext cy="0" cx="0"/>
          <a:chOff y="0" x="0"/>
          <a:chExt cy="0" cx="0"/>
        </a:xfrm>
      </p:grpSpPr>
      <p:sp>
        <p:nvSpPr>
          <p:cNvPr id="481" name="Shape 481"/>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482" name="Shape 482"/>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483" name="Shape 483"/>
          <p:cNvPicPr preferRelativeResize="0"/>
          <p:nvPr/>
        </p:nvPicPr>
        <p:blipFill>
          <a:blip r:embed="rId3"/>
          <a:stretch>
            <a:fillRect/>
          </a:stretch>
        </p:blipFill>
        <p:spPr>
          <a:xfrm>
            <a:off y="205975" x="0"/>
            <a:ext cy="4131299" cx="9144000"/>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y="0" x="0"/>
          <a:ext cy="0" cx="0"/>
          <a:chOff y="0" x="0"/>
          <a:chExt cy="0" cx="0"/>
        </a:xfrm>
      </p:grpSpPr>
      <p:sp>
        <p:nvSpPr>
          <p:cNvPr id="69" name="Shape 69"/>
          <p:cNvSpPr txBox="1"/>
          <p:nvPr>
            <p:ph type="title"/>
          </p:nvPr>
        </p:nvSpPr>
        <p:spPr>
          <a:xfrm>
            <a:off y="205977" x="457200"/>
            <a:ext cy="1141499" cx="8229600"/>
          </a:xfrm>
          <a:prstGeom prst="rect">
            <a:avLst/>
          </a:prstGeom>
        </p:spPr>
        <p:txBody>
          <a:bodyPr bIns="91425" rIns="91425" lIns="91425" tIns="91425" anchor="b" anchorCtr="0">
            <a:noAutofit/>
          </a:bodyPr>
          <a:lstStyle/>
          <a:p>
            <a:pPr rtl="0" lvl="0">
              <a:buNone/>
            </a:pPr>
            <a:r>
              <a:rPr sz="3600" lang="en"/>
              <a:t>Sparse Optical Flow Computation</a:t>
            </a:r>
          </a:p>
        </p:txBody>
      </p:sp>
      <p:sp>
        <p:nvSpPr>
          <p:cNvPr id="70" name="Shape 70"/>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sz="1400" lang="en"/>
              <a:t>By Lucas-Kanade:</a:t>
            </a:r>
          </a:p>
          <a:p>
            <a:pPr rtl="0" lvl="0">
              <a:buNone/>
            </a:pPr>
            <a:r>
              <a:rPr sz="1400" lang="en">
                <a:solidFill>
                  <a:schemeClr val="dk1"/>
                </a:solidFill>
              </a:rPr>
              <a:t>We have seen an assumption before, that all the neighbouring pixels will have similar motion. Lucas-Kanade method takes a 3x3 patch around the point. So all the 9 points have the same motion. We can find f</a:t>
            </a:r>
            <a:r>
              <a:rPr baseline="-25000" sz="1400" lang="en">
                <a:solidFill>
                  <a:schemeClr val="dk1"/>
                </a:solidFill>
              </a:rPr>
              <a:t>x ­</a:t>
            </a:r>
            <a:r>
              <a:rPr sz="1400" lang="en">
                <a:solidFill>
                  <a:schemeClr val="dk1"/>
                </a:solidFill>
              </a:rPr>
              <a:t>, f</a:t>
            </a:r>
            <a:r>
              <a:rPr baseline="-25000" sz="1400" lang="en">
                <a:solidFill>
                  <a:schemeClr val="dk1"/>
                </a:solidFill>
              </a:rPr>
              <a:t>y</a:t>
            </a:r>
            <a:r>
              <a:rPr sz="1400" lang="en">
                <a:solidFill>
                  <a:schemeClr val="dk1"/>
                </a:solidFill>
              </a:rPr>
              <a:t> and f</a:t>
            </a:r>
            <a:r>
              <a:rPr baseline="-25000" sz="1400" lang="en">
                <a:solidFill>
                  <a:schemeClr val="dk1"/>
                </a:solidFill>
              </a:rPr>
              <a:t>t</a:t>
            </a:r>
            <a:r>
              <a:rPr sz="1400" lang="en">
                <a:solidFill>
                  <a:schemeClr val="dk1"/>
                </a:solidFill>
              </a:rPr>
              <a:t> for these 9 points. So now our problem becomes solving 9 equations with two unknown variables which is over-determined. A better solution is obtained with least square fit method. Below is the final solution which is two equation-two unknown problem and solve to get the solution.</a:t>
            </a:r>
          </a:p>
          <a:p>
            <a:r>
              <a:t/>
            </a:r>
          </a:p>
          <a:p>
            <a:r>
              <a:t/>
            </a:r>
          </a:p>
          <a:p>
            <a:r>
              <a:t/>
            </a:r>
          </a:p>
          <a:p>
            <a:r>
              <a:t/>
            </a:r>
          </a:p>
        </p:txBody>
      </p:sp>
      <p:pic>
        <p:nvPicPr>
          <p:cNvPr id="71" name="Shape 71"/>
          <p:cNvPicPr preferRelativeResize="0"/>
          <p:nvPr/>
        </p:nvPicPr>
        <p:blipFill>
          <a:blip r:embed="rId3"/>
          <a:stretch>
            <a:fillRect/>
          </a:stretch>
        </p:blipFill>
        <p:spPr>
          <a:xfrm>
            <a:off y="3367075" x="1847400"/>
            <a:ext cy="1287075" cx="6105349"/>
          </a:xfrm>
          <a:prstGeom prst="rect">
            <a:avLst/>
          </a:prstGeom>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y="0" x="0"/>
          <a:ext cy="0" cx="0"/>
          <a:chOff y="0" x="0"/>
          <a:chExt cy="0" cx="0"/>
        </a:xfrm>
      </p:grpSpPr>
      <p:sp>
        <p:nvSpPr>
          <p:cNvPr id="488" name="Shape 488"/>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489" name="Shape 489"/>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490" name="Shape 490"/>
          <p:cNvPicPr preferRelativeResize="0"/>
          <p:nvPr/>
        </p:nvPicPr>
        <p:blipFill>
          <a:blip r:embed="rId3"/>
          <a:stretch>
            <a:fillRect/>
          </a:stretch>
        </p:blipFill>
        <p:spPr>
          <a:xfrm>
            <a:off y="205975" x="0"/>
            <a:ext cy="4142724" cx="9144000"/>
          </a:xfrm>
          <a:prstGeom prst="rect">
            <a:avLst/>
          </a:prstGeom>
        </p:spPr>
      </p:pic>
      <p:sp>
        <p:nvSpPr>
          <p:cNvPr id="491" name="Shape 491"/>
          <p:cNvSpPr txBox="1"/>
          <p:nvPr/>
        </p:nvSpPr>
        <p:spPr>
          <a:xfrm>
            <a:off y="4348700" x="-25"/>
            <a:ext cy="576900" cx="9144000"/>
          </a:xfrm>
          <a:prstGeom prst="rect">
            <a:avLst/>
          </a:prstGeom>
        </p:spPr>
        <p:txBody>
          <a:bodyPr bIns="91425" rIns="91425" lIns="91425" tIns="91425" anchor="t" anchorCtr="0">
            <a:noAutofit/>
          </a:bodyPr>
          <a:lstStyle/>
          <a:p>
            <a:pPr algn="ctr">
              <a:buNone/>
            </a:pPr>
            <a:r>
              <a:rPr sz="3000" lang="en"/>
              <a:t>Turn Right</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5" name="Shape 495"/>
        <p:cNvGrpSpPr/>
        <p:nvPr/>
      </p:nvGrpSpPr>
      <p:grpSpPr>
        <a:xfrm>
          <a:off y="0" x="0"/>
          <a:ext cy="0" cx="0"/>
          <a:chOff y="0" x="0"/>
          <a:chExt cy="0" cx="0"/>
        </a:xfrm>
      </p:grpSpPr>
      <p:sp>
        <p:nvSpPr>
          <p:cNvPr id="496" name="Shape 496"/>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497" name="Shape 497"/>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498" name="Shape 498"/>
          <p:cNvPicPr preferRelativeResize="0"/>
          <p:nvPr/>
        </p:nvPicPr>
        <p:blipFill>
          <a:blip r:embed="rId3"/>
          <a:stretch>
            <a:fillRect/>
          </a:stretch>
        </p:blipFill>
        <p:spPr>
          <a:xfrm>
            <a:off y="205975" x="0"/>
            <a:ext cy="4131299" cx="9144000"/>
          </a:xfrm>
          <a:prstGeom prst="rect">
            <a:avLst/>
          </a:prstGeom>
        </p:spPr>
      </p:pic>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2" name="Shape 502"/>
        <p:cNvGrpSpPr/>
        <p:nvPr/>
      </p:nvGrpSpPr>
      <p:grpSpPr>
        <a:xfrm>
          <a:off y="0" x="0"/>
          <a:ext cy="0" cx="0"/>
          <a:chOff y="0" x="0"/>
          <a:chExt cy="0" cx="0"/>
        </a:xfrm>
      </p:grpSpPr>
      <p:sp>
        <p:nvSpPr>
          <p:cNvPr id="503" name="Shape 503"/>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504" name="Shape 504"/>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505" name="Shape 505"/>
          <p:cNvPicPr preferRelativeResize="0"/>
          <p:nvPr/>
        </p:nvPicPr>
        <p:blipFill>
          <a:blip r:embed="rId3"/>
          <a:stretch>
            <a:fillRect/>
          </a:stretch>
        </p:blipFill>
        <p:spPr>
          <a:xfrm>
            <a:off y="205975" x="0"/>
            <a:ext cy="4131299" cx="9144000"/>
          </a:xfrm>
          <a:prstGeom prst="rect">
            <a:avLst/>
          </a:prstGeom>
        </p:spPr>
      </p:pic>
      <p:sp>
        <p:nvSpPr>
          <p:cNvPr id="506" name="Shape 506"/>
          <p:cNvSpPr txBox="1"/>
          <p:nvPr/>
        </p:nvSpPr>
        <p:spPr>
          <a:xfrm>
            <a:off y="4428175" x="147600"/>
            <a:ext cy="497700" cx="8539200"/>
          </a:xfrm>
          <a:prstGeom prst="rect">
            <a:avLst/>
          </a:prstGeom>
        </p:spPr>
        <p:txBody>
          <a:bodyPr bIns="91425" rIns="91425" lIns="91425" tIns="91425" anchor="t" anchorCtr="0">
            <a:noAutofit/>
          </a:bodyPr>
          <a:lstStyle/>
          <a:p>
            <a:pPr algn="ctr">
              <a:buNone/>
            </a:pPr>
            <a:r>
              <a:rPr sz="3000" lang="en"/>
              <a:t>Turn Left</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0" name="Shape 510"/>
        <p:cNvGrpSpPr/>
        <p:nvPr/>
      </p:nvGrpSpPr>
      <p:grpSpPr>
        <a:xfrm>
          <a:off y="0" x="0"/>
          <a:ext cy="0" cx="0"/>
          <a:chOff y="0" x="0"/>
          <a:chExt cy="0" cx="0"/>
        </a:xfrm>
      </p:grpSpPr>
      <p:sp>
        <p:nvSpPr>
          <p:cNvPr id="511" name="Shape 511"/>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512" name="Shape 512"/>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513" name="Shape 513"/>
          <p:cNvPicPr preferRelativeResize="0"/>
          <p:nvPr/>
        </p:nvPicPr>
        <p:blipFill>
          <a:blip r:embed="rId3"/>
          <a:stretch>
            <a:fillRect/>
          </a:stretch>
        </p:blipFill>
        <p:spPr>
          <a:xfrm>
            <a:off y="205975" x="0"/>
            <a:ext cy="4131299" cx="9144000"/>
          </a:xfrm>
          <a:prstGeom prst="rect">
            <a:avLst/>
          </a:prstGeom>
        </p:spPr>
      </p:pic>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7" name="Shape 517"/>
        <p:cNvGrpSpPr/>
        <p:nvPr/>
      </p:nvGrpSpPr>
      <p:grpSpPr>
        <a:xfrm>
          <a:off y="0" x="0"/>
          <a:ext cy="0" cx="0"/>
          <a:chOff y="0" x="0"/>
          <a:chExt cy="0" cx="0"/>
        </a:xfrm>
      </p:grpSpPr>
      <p:sp>
        <p:nvSpPr>
          <p:cNvPr id="518" name="Shape 518"/>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519" name="Shape 519"/>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520" name="Shape 520"/>
          <p:cNvPicPr preferRelativeResize="0"/>
          <p:nvPr/>
        </p:nvPicPr>
        <p:blipFill>
          <a:blip r:embed="rId3"/>
          <a:stretch>
            <a:fillRect/>
          </a:stretch>
        </p:blipFill>
        <p:spPr>
          <a:xfrm>
            <a:off y="205975" x="0"/>
            <a:ext cy="4131300" cx="9144000"/>
          </a:xfrm>
          <a:prstGeom prst="rect">
            <a:avLst/>
          </a:prstGeom>
        </p:spPr>
      </p:pic>
      <p:sp>
        <p:nvSpPr>
          <p:cNvPr id="521" name="Shape 521"/>
          <p:cNvSpPr txBox="1"/>
          <p:nvPr/>
        </p:nvSpPr>
        <p:spPr>
          <a:xfrm>
            <a:off y="4269225" x="1407925"/>
            <a:ext cy="624599" cx="6619500"/>
          </a:xfrm>
          <a:prstGeom prst="rect">
            <a:avLst/>
          </a:prstGeom>
        </p:spPr>
        <p:txBody>
          <a:bodyPr bIns="91425" rIns="91425" lIns="91425" tIns="91425" anchor="t" anchorCtr="0">
            <a:noAutofit/>
          </a:bodyPr>
          <a:lstStyle/>
          <a:p>
            <a:pPr algn="ctr">
              <a:buNone/>
            </a:pPr>
            <a:r>
              <a:rPr sz="3000" lang="en"/>
              <a:t>Turn Right</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5" name="Shape 525"/>
        <p:cNvGrpSpPr/>
        <p:nvPr/>
      </p:nvGrpSpPr>
      <p:grpSpPr>
        <a:xfrm>
          <a:off y="0" x="0"/>
          <a:ext cy="0" cx="0"/>
          <a:chOff y="0" x="0"/>
          <a:chExt cy="0" cx="0"/>
        </a:xfrm>
      </p:grpSpPr>
      <p:sp>
        <p:nvSpPr>
          <p:cNvPr id="526" name="Shape 526"/>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527" name="Shape 527"/>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528" name="Shape 528"/>
          <p:cNvPicPr preferRelativeResize="0"/>
          <p:nvPr/>
        </p:nvPicPr>
        <p:blipFill>
          <a:blip r:embed="rId3"/>
          <a:stretch>
            <a:fillRect/>
          </a:stretch>
        </p:blipFill>
        <p:spPr>
          <a:xfrm>
            <a:off y="205975" x="0"/>
            <a:ext cy="4131299" cx="9144000"/>
          </a:xfrm>
          <a:prstGeom prst="rect">
            <a:avLst/>
          </a:prstGeom>
        </p:spPr>
      </p:pic>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2" name="Shape 532"/>
        <p:cNvGrpSpPr/>
        <p:nvPr/>
      </p:nvGrpSpPr>
      <p:grpSpPr>
        <a:xfrm>
          <a:off y="0" x="0"/>
          <a:ext cy="0" cx="0"/>
          <a:chOff y="0" x="0"/>
          <a:chExt cy="0" cx="0"/>
        </a:xfrm>
      </p:grpSpPr>
      <p:sp>
        <p:nvSpPr>
          <p:cNvPr id="533" name="Shape 533"/>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534" name="Shape 534"/>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535" name="Shape 535"/>
          <p:cNvPicPr preferRelativeResize="0"/>
          <p:nvPr/>
        </p:nvPicPr>
        <p:blipFill>
          <a:blip r:embed="rId3"/>
          <a:stretch>
            <a:fillRect/>
          </a:stretch>
        </p:blipFill>
        <p:spPr>
          <a:xfrm>
            <a:off y="205975" x="0"/>
            <a:ext cy="4131299" cx="9144000"/>
          </a:xfrm>
          <a:prstGeom prst="rect">
            <a:avLst/>
          </a:prstGeom>
        </p:spPr>
      </p:pic>
      <p:sp>
        <p:nvSpPr>
          <p:cNvPr id="536" name="Shape 536"/>
          <p:cNvSpPr txBox="1"/>
          <p:nvPr/>
        </p:nvSpPr>
        <p:spPr>
          <a:xfrm>
            <a:off y="4235150" x="124900"/>
            <a:ext cy="690599" cx="8890500"/>
          </a:xfrm>
          <a:prstGeom prst="rect">
            <a:avLst/>
          </a:prstGeom>
        </p:spPr>
        <p:txBody>
          <a:bodyPr bIns="91425" rIns="91425" lIns="91425" tIns="91425" anchor="t" anchorCtr="0">
            <a:noAutofit/>
          </a:bodyPr>
          <a:lstStyle/>
          <a:p>
            <a:pPr algn="ctr">
              <a:buNone/>
            </a:pPr>
            <a:r>
              <a:rPr sz="3000" lang="en"/>
              <a:t>Turn Left</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0" name="Shape 540"/>
        <p:cNvGrpSpPr/>
        <p:nvPr/>
      </p:nvGrpSpPr>
      <p:grpSpPr>
        <a:xfrm>
          <a:off y="0" x="0"/>
          <a:ext cy="0" cx="0"/>
          <a:chOff y="0" x="0"/>
          <a:chExt cy="0" cx="0"/>
        </a:xfrm>
      </p:grpSpPr>
      <p:sp>
        <p:nvSpPr>
          <p:cNvPr id="541" name="Shape 541"/>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542" name="Shape 542"/>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543" name="Shape 543"/>
          <p:cNvPicPr preferRelativeResize="0"/>
          <p:nvPr/>
        </p:nvPicPr>
        <p:blipFill>
          <a:blip r:embed="rId3"/>
          <a:stretch>
            <a:fillRect/>
          </a:stretch>
        </p:blipFill>
        <p:spPr>
          <a:xfrm>
            <a:off y="205975" x="0"/>
            <a:ext cy="4131299" cx="9144000"/>
          </a:xfrm>
          <a:prstGeom prst="rect">
            <a:avLst/>
          </a:prstGeom>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7" name="Shape 547"/>
        <p:cNvGrpSpPr/>
        <p:nvPr/>
      </p:nvGrpSpPr>
      <p:grpSpPr>
        <a:xfrm>
          <a:off y="0" x="0"/>
          <a:ext cy="0" cx="0"/>
          <a:chOff y="0" x="0"/>
          <a:chExt cy="0" cx="0"/>
        </a:xfrm>
      </p:grpSpPr>
      <p:sp>
        <p:nvSpPr>
          <p:cNvPr id="548" name="Shape 548"/>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549" name="Shape 549"/>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550" name="Shape 550"/>
          <p:cNvPicPr preferRelativeResize="0"/>
          <p:nvPr/>
        </p:nvPicPr>
        <p:blipFill>
          <a:blip r:embed="rId3"/>
          <a:stretch>
            <a:fillRect/>
          </a:stretch>
        </p:blipFill>
        <p:spPr>
          <a:xfrm>
            <a:off y="205975" x="0"/>
            <a:ext cy="4131299" cx="9144000"/>
          </a:xfrm>
          <a:prstGeom prst="rect">
            <a:avLst/>
          </a:prstGeom>
        </p:spPr>
      </p:pic>
      <p:sp>
        <p:nvSpPr>
          <p:cNvPr id="551" name="Shape 551"/>
          <p:cNvSpPr txBox="1"/>
          <p:nvPr/>
        </p:nvSpPr>
        <p:spPr>
          <a:xfrm>
            <a:off y="4326000" x="420100"/>
            <a:ext cy="533700" cx="8266799"/>
          </a:xfrm>
          <a:prstGeom prst="rect">
            <a:avLst/>
          </a:prstGeom>
        </p:spPr>
        <p:txBody>
          <a:bodyPr bIns="91425" rIns="91425" lIns="91425" tIns="91425" anchor="t" anchorCtr="0">
            <a:noAutofit/>
          </a:bodyPr>
          <a:lstStyle/>
          <a:p>
            <a:pPr algn="ctr">
              <a:buNone/>
            </a:pPr>
            <a:r>
              <a:rPr sz="3000" lang="en"/>
              <a:t>Turn Right</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5" name="Shape 555"/>
        <p:cNvGrpSpPr/>
        <p:nvPr/>
      </p:nvGrpSpPr>
      <p:grpSpPr>
        <a:xfrm>
          <a:off y="0" x="0"/>
          <a:ext cy="0" cx="0"/>
          <a:chOff y="0" x="0"/>
          <a:chExt cy="0" cx="0"/>
        </a:xfrm>
      </p:grpSpPr>
      <p:sp>
        <p:nvSpPr>
          <p:cNvPr id="556" name="Shape 556"/>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557" name="Shape 557"/>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558" name="Shape 558"/>
          <p:cNvPicPr preferRelativeResize="0"/>
          <p:nvPr/>
        </p:nvPicPr>
        <p:blipFill>
          <a:blip r:embed="rId3"/>
          <a:stretch>
            <a:fillRect/>
          </a:stretch>
        </p:blipFill>
        <p:spPr>
          <a:xfrm>
            <a:off y="205975" x="0"/>
            <a:ext cy="4131299" cx="914400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ph type="title"/>
          </p:nvPr>
        </p:nvSpPr>
        <p:spPr>
          <a:xfrm>
            <a:off y="205977" x="457200"/>
            <a:ext cy="1141499" cx="8229600"/>
          </a:xfrm>
          <a:prstGeom prst="rect">
            <a:avLst/>
          </a:prstGeom>
        </p:spPr>
        <p:txBody>
          <a:bodyPr bIns="91425" rIns="91425" lIns="91425" tIns="91425" anchor="b" anchorCtr="0">
            <a:noAutofit/>
          </a:bodyPr>
          <a:lstStyle/>
          <a:p>
            <a:pPr>
              <a:buNone/>
            </a:pPr>
            <a:r>
              <a:rPr sz="3600" lang="en"/>
              <a:t>Demo</a:t>
            </a:r>
          </a:p>
        </p:txBody>
      </p:sp>
      <p:sp>
        <p:nvSpPr>
          <p:cNvPr id="77" name="Shape 77"/>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sz="1400" lang="en"/>
              <a:t>We take the first frame, detect some Shi-Tomasi corner points in it, then we iteratively track those points using Lucas-Kanade optical flow</a:t>
            </a:r>
          </a:p>
          <a:p>
            <a:pPr>
              <a:buNone/>
            </a:pPr>
            <a:r>
              <a:rPr sz="1400" lang="en"/>
              <a:t>Demo</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2" name="Shape 562"/>
        <p:cNvGrpSpPr/>
        <p:nvPr/>
      </p:nvGrpSpPr>
      <p:grpSpPr>
        <a:xfrm>
          <a:off y="0" x="0"/>
          <a:ext cy="0" cx="0"/>
          <a:chOff y="0" x="0"/>
          <a:chExt cy="0" cx="0"/>
        </a:xfrm>
      </p:grpSpPr>
      <p:sp>
        <p:nvSpPr>
          <p:cNvPr id="563" name="Shape 563"/>
          <p:cNvSpPr txBox="1"/>
          <p:nvPr>
            <p:ph type="title"/>
          </p:nvPr>
        </p:nvSpPr>
        <p:spPr>
          <a:xfrm>
            <a:off y="205977" x="457200"/>
            <a:ext cy="1141499" cx="8229600"/>
          </a:xfrm>
          <a:prstGeom prst="rect">
            <a:avLst/>
          </a:prstGeom>
        </p:spPr>
        <p:txBody>
          <a:bodyPr bIns="91425" rIns="91425" lIns="91425" tIns="91425" anchor="b" anchorCtr="0">
            <a:noAutofit/>
          </a:bodyPr>
          <a:lstStyle/>
          <a:p/>
        </p:txBody>
      </p:sp>
      <p:sp>
        <p:nvSpPr>
          <p:cNvPr id="564" name="Shape 564"/>
          <p:cNvSpPr txBox="1"/>
          <p:nvPr>
            <p:ph idx="1" type="body"/>
          </p:nvPr>
        </p:nvSpPr>
        <p:spPr>
          <a:xfrm>
            <a:off y="1460499" x="457200"/>
            <a:ext cy="3465299" cx="8229600"/>
          </a:xfrm>
          <a:prstGeom prst="rect">
            <a:avLst/>
          </a:prstGeom>
        </p:spPr>
        <p:txBody>
          <a:bodyPr bIns="91425" rIns="91425" lIns="91425" tIns="91425" anchor="t" anchorCtr="0">
            <a:noAutofit/>
          </a:bodyPr>
          <a:lstStyle/>
          <a:p/>
        </p:txBody>
      </p:sp>
      <p:pic>
        <p:nvPicPr>
          <p:cNvPr id="565" name="Shape 565"/>
          <p:cNvPicPr preferRelativeResize="0"/>
          <p:nvPr/>
        </p:nvPicPr>
        <p:blipFill>
          <a:blip r:embed="rId3"/>
          <a:stretch>
            <a:fillRect/>
          </a:stretch>
        </p:blipFill>
        <p:spPr>
          <a:xfrm>
            <a:off y="205975" x="0"/>
            <a:ext cy="4131300" cx="9144000"/>
          </a:xfrm>
          <a:prstGeom prst="rect">
            <a:avLst/>
          </a:prstGeom>
        </p:spPr>
      </p:pic>
      <p:sp>
        <p:nvSpPr>
          <p:cNvPr id="566" name="Shape 566"/>
          <p:cNvSpPr txBox="1"/>
          <p:nvPr/>
        </p:nvSpPr>
        <p:spPr>
          <a:xfrm>
            <a:off y="4291925" x="238450"/>
            <a:ext cy="633900" cx="8504400"/>
          </a:xfrm>
          <a:prstGeom prst="rect">
            <a:avLst/>
          </a:prstGeom>
        </p:spPr>
        <p:txBody>
          <a:bodyPr bIns="91425" rIns="91425" lIns="91425" tIns="91425" anchor="t" anchorCtr="0">
            <a:noAutofit/>
          </a:bodyPr>
          <a:lstStyle/>
          <a:p>
            <a:pPr algn="ctr">
              <a:buNone/>
            </a:pPr>
            <a:r>
              <a:rPr sz="3000" lang="en"/>
              <a:t>Turn Right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sp>
        <p:nvSpPr>
          <p:cNvPr id="82" name="Shape 82"/>
          <p:cNvSpPr txBox="1"/>
          <p:nvPr>
            <p:ph type="title"/>
          </p:nvPr>
        </p:nvSpPr>
        <p:spPr>
          <a:xfrm>
            <a:off y="205977" x="457200"/>
            <a:ext cy="1141499" cx="8229600"/>
          </a:xfrm>
          <a:prstGeom prst="rect">
            <a:avLst/>
          </a:prstGeom>
        </p:spPr>
        <p:txBody>
          <a:bodyPr bIns="91425" rIns="91425" lIns="91425" tIns="91425" anchor="b" anchorCtr="0">
            <a:noAutofit/>
          </a:bodyPr>
          <a:lstStyle/>
          <a:p>
            <a:pPr rtl="0" lvl="0">
              <a:buNone/>
            </a:pPr>
            <a:r>
              <a:rPr sz="3600" lang="en"/>
              <a:t>Dense Optical Flow Computation</a:t>
            </a:r>
          </a:p>
        </p:txBody>
      </p:sp>
      <p:sp>
        <p:nvSpPr>
          <p:cNvPr id="83" name="Shape 83"/>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buNone/>
            </a:pPr>
            <a:r>
              <a:rPr sz="1400" lang="en"/>
              <a:t>By Gunner Farneback:</a:t>
            </a:r>
          </a:p>
          <a:p>
            <a:pPr rtl="0" lvl="0">
              <a:buNone/>
            </a:pPr>
            <a:r>
              <a:rPr sz="1400" lang="en"/>
              <a:t>It computes the optical flow for all the points in the frame.</a:t>
            </a:r>
          </a:p>
          <a:p>
            <a:pPr rtl="0" lvl="0">
              <a:buNone/>
            </a:pPr>
            <a:r>
              <a:rPr sz="1400" lang="en"/>
              <a:t>Demo</a:t>
            </a:r>
          </a:p>
          <a:p>
            <a:r>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