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AF075-47BD-4B19-B73B-BCC7A05115EE}" type="datetimeFigureOut">
              <a:rPr lang="en-US" smtClean="0"/>
              <a:t>12/3/2013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D8B63-7201-4017-B7E5-39EE156F25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560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AF075-47BD-4B19-B73B-BCC7A05115EE}" type="datetimeFigureOut">
              <a:rPr lang="en-US" smtClean="0"/>
              <a:t>12/3/2013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D8B63-7201-4017-B7E5-39EE156F25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51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AF075-47BD-4B19-B73B-BCC7A05115EE}" type="datetimeFigureOut">
              <a:rPr lang="en-US" smtClean="0"/>
              <a:t>12/3/2013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D8B63-7201-4017-B7E5-39EE156F25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942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AF075-47BD-4B19-B73B-BCC7A05115EE}" type="datetimeFigureOut">
              <a:rPr lang="en-US" smtClean="0"/>
              <a:t>12/3/2013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D8B63-7201-4017-B7E5-39EE156F25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818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AF075-47BD-4B19-B73B-BCC7A05115EE}" type="datetimeFigureOut">
              <a:rPr lang="en-US" smtClean="0"/>
              <a:t>12/3/2013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D8B63-7201-4017-B7E5-39EE156F25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10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AF075-47BD-4B19-B73B-BCC7A05115EE}" type="datetimeFigureOut">
              <a:rPr lang="en-US" smtClean="0"/>
              <a:t>12/3/2013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D8B63-7201-4017-B7E5-39EE156F25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101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AF075-47BD-4B19-B73B-BCC7A05115EE}" type="datetimeFigureOut">
              <a:rPr lang="en-US" smtClean="0"/>
              <a:t>12/3/2013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D8B63-7201-4017-B7E5-39EE156F25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567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AF075-47BD-4B19-B73B-BCC7A05115EE}" type="datetimeFigureOut">
              <a:rPr lang="en-US" smtClean="0"/>
              <a:t>12/3/2013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D8B63-7201-4017-B7E5-39EE156F25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077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AF075-47BD-4B19-B73B-BCC7A05115EE}" type="datetimeFigureOut">
              <a:rPr lang="en-US" smtClean="0"/>
              <a:t>12/3/2013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D8B63-7201-4017-B7E5-39EE156F25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442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AF075-47BD-4B19-B73B-BCC7A05115EE}" type="datetimeFigureOut">
              <a:rPr lang="en-US" smtClean="0"/>
              <a:t>12/3/2013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D8B63-7201-4017-B7E5-39EE156F25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900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AF075-47BD-4B19-B73B-BCC7A05115EE}" type="datetimeFigureOut">
              <a:rPr lang="en-US" smtClean="0"/>
              <a:t>12/3/2013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D8B63-7201-4017-B7E5-39EE156F25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710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1AF075-47BD-4B19-B73B-BCC7A05115EE}" type="datetimeFigureOut">
              <a:rPr lang="en-US" smtClean="0"/>
              <a:t>12/3/2013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1D8B63-7201-4017-B7E5-39EE156F25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264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2130425"/>
            <a:ext cx="8077200" cy="1470025"/>
          </a:xfrm>
        </p:spPr>
        <p:txBody>
          <a:bodyPr>
            <a:noAutofit/>
          </a:bodyPr>
          <a:lstStyle/>
          <a:p>
            <a:r>
              <a:rPr lang="en-US" sz="3600" dirty="0" smtClean="0"/>
              <a:t>Group </a:t>
            </a:r>
            <a:r>
              <a:rPr lang="en-US" sz="3600" dirty="0" err="1" smtClean="0"/>
              <a:t>Sparsity</a:t>
            </a:r>
            <a:r>
              <a:rPr lang="en-US" sz="3600" dirty="0" smtClean="0"/>
              <a:t> and Geometry Constrained Dictionary Learning for Action</a:t>
            </a:r>
            <a:br>
              <a:rPr lang="en-US" sz="3600" dirty="0" smtClean="0"/>
            </a:br>
            <a:r>
              <a:rPr lang="en-US" sz="3600" dirty="0" smtClean="0"/>
              <a:t>Recognition from Depth Maps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162800" cy="1447800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 smtClean="0"/>
              <a:t>Jiajia</a:t>
            </a:r>
            <a:r>
              <a:rPr lang="en-US" dirty="0" smtClean="0"/>
              <a:t> </a:t>
            </a:r>
            <a:r>
              <a:rPr lang="en-US" dirty="0" err="1" smtClean="0"/>
              <a:t>Luo</a:t>
            </a:r>
            <a:r>
              <a:rPr lang="en-US" dirty="0" smtClean="0"/>
              <a:t>, Wei Wang, and </a:t>
            </a:r>
            <a:r>
              <a:rPr lang="en-US" dirty="0" err="1" smtClean="0"/>
              <a:t>Hairong</a:t>
            </a:r>
            <a:r>
              <a:rPr lang="en-US" dirty="0" smtClean="0"/>
              <a:t> Qi</a:t>
            </a:r>
          </a:p>
          <a:p>
            <a:r>
              <a:rPr lang="en-US" dirty="0" smtClean="0"/>
              <a:t>The University of Tennessee, Knoxville</a:t>
            </a:r>
          </a:p>
          <a:p>
            <a:r>
              <a:rPr lang="en-US" dirty="0" smtClean="0"/>
              <a:t>Presented by: Marwan </a:t>
            </a:r>
            <a:r>
              <a:rPr lang="en-US" dirty="0" err="1" smtClean="0"/>
              <a:t>Torki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49076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Representation and Classification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286000"/>
          </a:xfrm>
        </p:spPr>
        <p:txBody>
          <a:bodyPr/>
          <a:lstStyle/>
          <a:p>
            <a:r>
              <a:rPr lang="en-US" dirty="0" smtClean="0"/>
              <a:t>Compute coefficients</a:t>
            </a:r>
          </a:p>
          <a:p>
            <a:r>
              <a:rPr lang="en-US" dirty="0" smtClean="0"/>
              <a:t>Use TPM representation on The </a:t>
            </a:r>
            <a:r>
              <a:rPr lang="en-US" dirty="0" err="1" smtClean="0"/>
              <a:t>coefs</a:t>
            </a:r>
            <a:r>
              <a:rPr lang="en-US" dirty="0" smtClean="0"/>
              <a:t>.</a:t>
            </a:r>
          </a:p>
          <a:p>
            <a:r>
              <a:rPr lang="en-US" dirty="0" smtClean="0"/>
              <a:t>Linear SVM on the histograms (</a:t>
            </a:r>
            <a:r>
              <a:rPr lang="en-US" dirty="0" err="1" smtClean="0"/>
              <a:t>maxpooling</a:t>
            </a:r>
            <a:r>
              <a:rPr lang="en-US" dirty="0" smtClean="0"/>
              <a:t> is applied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4114800"/>
            <a:ext cx="6934200" cy="2523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977202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6892" y="1609724"/>
            <a:ext cx="6359308" cy="5092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930989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705" y="1581150"/>
            <a:ext cx="7723695" cy="5124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893083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didn’t get the representation and the quantization argument. </a:t>
            </a:r>
            <a:r>
              <a:rPr lang="en-US" dirty="0" smtClean="0"/>
              <a:t>Seems that </a:t>
            </a:r>
            <a:r>
              <a:rPr lang="en-US" dirty="0" smtClean="0"/>
              <a:t>for every frame!!</a:t>
            </a:r>
          </a:p>
          <a:p>
            <a:r>
              <a:rPr lang="en-US" dirty="0" smtClean="0"/>
              <a:t>Results are awesome.</a:t>
            </a:r>
          </a:p>
          <a:p>
            <a:r>
              <a:rPr lang="en-US" dirty="0" smtClean="0"/>
              <a:t>Worth to master the topic.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8217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4582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Approach: Sparse Coding and TPM (Temporal pyramid matching).</a:t>
            </a:r>
          </a:p>
          <a:p>
            <a:r>
              <a:rPr lang="en-US" dirty="0" smtClean="0"/>
              <a:t>A discriminative class-specific </a:t>
            </a:r>
            <a:r>
              <a:rPr lang="en-US" dirty="0"/>
              <a:t>dictionary learning algorithm is </a:t>
            </a:r>
            <a:r>
              <a:rPr lang="en-US" dirty="0" smtClean="0"/>
              <a:t>proposed for </a:t>
            </a:r>
            <a:r>
              <a:rPr lang="en-US" dirty="0"/>
              <a:t>sparse coding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adding the group </a:t>
            </a:r>
            <a:r>
              <a:rPr lang="en-US" dirty="0" err="1" smtClean="0"/>
              <a:t>sparsity</a:t>
            </a:r>
            <a:r>
              <a:rPr lang="en-US" dirty="0" smtClean="0"/>
              <a:t> and geometry constraints, and the geometry relationships among features are also kept in the calculated coefficients.</a:t>
            </a:r>
          </a:p>
          <a:p>
            <a:r>
              <a:rPr lang="en-US" dirty="0" smtClean="0"/>
              <a:t>Benchmark evaluation on MSRAction3D and </a:t>
            </a:r>
            <a:r>
              <a:rPr lang="en-US" dirty="0" err="1" smtClean="0"/>
              <a:t>DailyActivities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87093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Intra-class variability due to RGB sensors</a:t>
            </a:r>
          </a:p>
          <a:p>
            <a:r>
              <a:rPr lang="en-US" dirty="0" smtClean="0"/>
              <a:t>Cost Effective sensors for D-RGB  solves many problems of RGB sensors only.</a:t>
            </a:r>
          </a:p>
          <a:p>
            <a:r>
              <a:rPr lang="en-US" dirty="0" smtClean="0"/>
              <a:t>Action is reflected on the Joints/ skeleton. Give visual example, </a:t>
            </a:r>
            <a:r>
              <a:rPr lang="en-US" dirty="0" err="1" smtClean="0"/>
              <a:t>Shotton</a:t>
            </a:r>
            <a:r>
              <a:rPr lang="en-US" dirty="0" smtClean="0"/>
              <a:t> et.al work</a:t>
            </a:r>
          </a:p>
          <a:p>
            <a:r>
              <a:rPr lang="en-US" dirty="0" smtClean="0"/>
              <a:t>Problems of noise also occurs in Depth.</a:t>
            </a:r>
          </a:p>
          <a:p>
            <a:r>
              <a:rPr lang="en-US" dirty="0" smtClean="0"/>
              <a:t>3d joint representations are there as well as depth map representations. Cite some literature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28364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Paper Contribution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 smtClean="0"/>
                  <a:t>To </a:t>
                </a:r>
                <a:r>
                  <a:rPr lang="en-US" dirty="0"/>
                  <a:t>propose a discriminative DL </a:t>
                </a:r>
                <a:r>
                  <a:rPr lang="en-US" dirty="0" smtClean="0"/>
                  <a:t>algorithm for </a:t>
                </a:r>
                <a:r>
                  <a:rPr lang="en-US" dirty="0"/>
                  <a:t>depth-based action recognition. </a:t>
                </a:r>
                <a:endParaRPr lang="en-US" dirty="0" smtClean="0"/>
              </a:p>
              <a:p>
                <a:pPr lvl="1"/>
                <a:r>
                  <a:rPr lang="en-US" dirty="0" smtClean="0"/>
                  <a:t>Instead </a:t>
                </a:r>
                <a:r>
                  <a:rPr lang="en-US" dirty="0"/>
                  <a:t>of </a:t>
                </a:r>
                <a:r>
                  <a:rPr lang="en-US" dirty="0" smtClean="0"/>
                  <a:t>simultaneously learning </a:t>
                </a:r>
                <a:r>
                  <a:rPr lang="en-US" dirty="0"/>
                  <a:t>one </a:t>
                </a:r>
                <a:r>
                  <a:rPr lang="en-US" dirty="0" err="1"/>
                  <a:t>overcomplete</a:t>
                </a:r>
                <a:r>
                  <a:rPr lang="en-US" dirty="0"/>
                  <a:t> dictionary for all classes</a:t>
                </a:r>
                <a:r>
                  <a:rPr lang="en-US" dirty="0" smtClean="0"/>
                  <a:t>, just </a:t>
                </a:r>
                <a:r>
                  <a:rPr lang="en-US" dirty="0"/>
                  <a:t>learn class-specific sub-dictionaries to increase the </a:t>
                </a:r>
                <a:r>
                  <a:rPr lang="en-US" dirty="0" smtClean="0"/>
                  <a:t>discrimination</a:t>
                </a:r>
              </a:p>
              <a:p>
                <a:pPr lvl="1"/>
                <a:r>
                  <a:rPr lang="en-US" dirty="0" smtClean="0"/>
                  <a:t>In addition, the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𝑙</m:t>
                    </m:r>
                    <m:r>
                      <a:rPr lang="en-US" sz="2400" i="1" dirty="0" smtClean="0">
                        <a:latin typeface="Cambria Math"/>
                      </a:rPr>
                      <m:t>1;2</m:t>
                    </m:r>
                  </m:oMath>
                </a14:m>
                <a:r>
                  <a:rPr lang="en-US" dirty="0" smtClean="0"/>
                  <a:t>-mixed norm and geometry constraint are added to the learning process to further increase the discriminative power.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05577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Role of Group </a:t>
            </a:r>
            <a:r>
              <a:rPr lang="en-US" dirty="0" err="1" smtClean="0"/>
              <a:t>Sparsity</a:t>
            </a:r>
            <a:r>
              <a:rPr lang="en-US" dirty="0" smtClean="0"/>
              <a:t> and Geometric constraints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90" y="1533524"/>
            <a:ext cx="7397910" cy="5174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483444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Sparse Coding BG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Optimize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Class Specific, then optimize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295400"/>
            <a:ext cx="5298719" cy="1481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5685" y="4114800"/>
            <a:ext cx="6186341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537050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Feature Extraction</a:t>
            </a:r>
          </a:p>
          <a:p>
            <a:pPr lvl="1"/>
            <a:r>
              <a:rPr lang="en-US" dirty="0" smtClean="0"/>
              <a:t>Joint locations features: center point at one reference point </a:t>
            </a:r>
            <a:r>
              <a:rPr lang="en-US" dirty="0" smtClean="0">
                <a:sym typeface="Wingdings" panose="05000000000000000000" pitchFamily="2" charset="2"/>
              </a:rPr>
              <a:t> 57 features only per frame.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Group </a:t>
            </a:r>
            <a:r>
              <a:rPr lang="en-US" dirty="0" err="1" smtClean="0">
                <a:sym typeface="Wingdings" panose="05000000000000000000" pitchFamily="2" charset="2"/>
              </a:rPr>
              <a:t>Sparsity</a:t>
            </a:r>
            <a:r>
              <a:rPr lang="en-US" dirty="0" smtClean="0">
                <a:sym typeface="Wingdings" panose="05000000000000000000" pitchFamily="2" charset="2"/>
              </a:rPr>
              <a:t> and Geometry Constrained Dictionary Learning (DLGSGC).</a:t>
            </a:r>
          </a:p>
          <a:p>
            <a:pPr lvl="2"/>
            <a:r>
              <a:rPr lang="en-US" dirty="0" err="1" smtClean="0"/>
              <a:t>Kmeans</a:t>
            </a:r>
            <a:r>
              <a:rPr lang="en-US" dirty="0" smtClean="0"/>
              <a:t> dictionaries have large quantization errors</a:t>
            </a:r>
          </a:p>
          <a:p>
            <a:pPr marL="914400"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40560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Group </a:t>
            </a:r>
            <a:r>
              <a:rPr lang="en-US" sz="3600" dirty="0" err="1" smtClean="0"/>
              <a:t>Sparsity</a:t>
            </a:r>
            <a:r>
              <a:rPr lang="en-US" sz="3600" dirty="0" smtClean="0"/>
              <a:t> and Geometry Constrained Dictionary Learning (DLGSGC)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9530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Group </a:t>
            </a:r>
            <a:r>
              <a:rPr lang="en-US" dirty="0" err="1"/>
              <a:t>sparsity</a:t>
            </a:r>
            <a:r>
              <a:rPr lang="en-US" dirty="0"/>
              <a:t> constraint to the </a:t>
            </a:r>
            <a:r>
              <a:rPr lang="en-US" dirty="0" smtClean="0"/>
              <a:t>class-specific dictionary </a:t>
            </a:r>
            <a:r>
              <a:rPr lang="en-US" dirty="0"/>
              <a:t>learning has three advantages. </a:t>
            </a:r>
            <a:endParaRPr lang="en-US" dirty="0" smtClean="0"/>
          </a:p>
          <a:p>
            <a:pPr lvl="1"/>
            <a:r>
              <a:rPr lang="en-US" dirty="0" smtClean="0"/>
              <a:t>First</a:t>
            </a:r>
            <a:r>
              <a:rPr lang="en-US" dirty="0"/>
              <a:t>, the </a:t>
            </a:r>
            <a:r>
              <a:rPr lang="en-US" dirty="0" err="1" smtClean="0"/>
              <a:t>intraclass</a:t>
            </a:r>
            <a:r>
              <a:rPr lang="en-US" dirty="0" smtClean="0"/>
              <a:t> variations </a:t>
            </a:r>
            <a:r>
              <a:rPr lang="en-US" dirty="0"/>
              <a:t>among features can be compressed </a:t>
            </a:r>
            <a:r>
              <a:rPr lang="en-US" dirty="0" smtClean="0"/>
              <a:t>since features </a:t>
            </a:r>
            <a:r>
              <a:rPr lang="en-US" dirty="0"/>
              <a:t>from the same class tend to select atoms within </a:t>
            </a:r>
            <a:r>
              <a:rPr lang="en-US" dirty="0" smtClean="0"/>
              <a:t>the same </a:t>
            </a:r>
            <a:r>
              <a:rPr lang="en-US" dirty="0"/>
              <a:t>group (sub-dictionary). </a:t>
            </a:r>
            <a:endParaRPr lang="en-US" dirty="0" smtClean="0"/>
          </a:p>
          <a:p>
            <a:pPr lvl="1"/>
            <a:r>
              <a:rPr lang="en-US" dirty="0" smtClean="0"/>
              <a:t>Second</a:t>
            </a:r>
            <a:r>
              <a:rPr lang="en-US" dirty="0"/>
              <a:t>, influence of </a:t>
            </a:r>
            <a:r>
              <a:rPr lang="en-US" dirty="0" smtClean="0"/>
              <a:t>correlated atoms </a:t>
            </a:r>
            <a:r>
              <a:rPr lang="en-US" dirty="0"/>
              <a:t>from different sub-dictionaries can be </a:t>
            </a:r>
            <a:r>
              <a:rPr lang="en-US" dirty="0" smtClean="0"/>
              <a:t>compromised since </a:t>
            </a:r>
            <a:r>
              <a:rPr lang="en-US" dirty="0"/>
              <a:t>their coefficients will tend to be zero or </a:t>
            </a:r>
            <a:r>
              <a:rPr lang="en-US" dirty="0" smtClean="0"/>
              <a:t>nonzero simultaneously</a:t>
            </a:r>
            <a:r>
              <a:rPr lang="en-US" dirty="0"/>
              <a:t>. </a:t>
            </a:r>
            <a:endParaRPr lang="en-US" dirty="0" smtClean="0"/>
          </a:p>
          <a:p>
            <a:pPr lvl="1"/>
            <a:r>
              <a:rPr lang="en-US" dirty="0" smtClean="0"/>
              <a:t>Third</a:t>
            </a:r>
            <a:r>
              <a:rPr lang="en-US" dirty="0"/>
              <a:t>, possible randomness in </a:t>
            </a:r>
            <a:r>
              <a:rPr lang="en-US" dirty="0" smtClean="0"/>
              <a:t>coefficients distribution </a:t>
            </a:r>
            <a:r>
              <a:rPr lang="en-US" dirty="0"/>
              <a:t>can be removed since coefficients have </a:t>
            </a:r>
            <a:r>
              <a:rPr lang="en-US" dirty="0" smtClean="0"/>
              <a:t>group clustered sparse </a:t>
            </a:r>
            <a:r>
              <a:rPr lang="en-US" dirty="0"/>
              <a:t>characteristics</a:t>
            </a:r>
            <a:r>
              <a:rPr lang="en-US" dirty="0" smtClean="0"/>
              <a:t>.</a:t>
            </a:r>
          </a:p>
          <a:p>
            <a:r>
              <a:rPr lang="en-US" dirty="0" smtClean="0"/>
              <a:t>Add geometry constraint </a:t>
            </a:r>
            <a:r>
              <a:rPr lang="en-US" dirty="0"/>
              <a:t>to the class-specific dictionary learning process.</a:t>
            </a:r>
          </a:p>
        </p:txBody>
      </p:sp>
    </p:spTree>
    <p:extLst>
      <p:ext uri="{BB962C8B-B14F-4D97-AF65-F5344CB8AC3E}">
        <p14:creationId xmlns:p14="http://schemas.microsoft.com/office/powerpoint/2010/main" val="17748980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86400" y="2103437"/>
            <a:ext cx="32004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1- Fix D and get X</a:t>
            </a:r>
          </a:p>
          <a:p>
            <a:pPr marL="0" indent="0">
              <a:buNone/>
            </a:pPr>
            <a:r>
              <a:rPr lang="en-US" dirty="0" smtClean="0"/>
              <a:t>2- Fix X and get D</a:t>
            </a:r>
          </a:p>
          <a:p>
            <a:pPr marL="0" indent="0">
              <a:buNone/>
            </a:pPr>
            <a:r>
              <a:rPr lang="en-US" dirty="0" smtClean="0"/>
              <a:t>3- Iterate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981200"/>
            <a:ext cx="5456061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769625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417</Words>
  <Application>Microsoft Office PowerPoint</Application>
  <PresentationFormat>On-screen Show (4:3)</PresentationFormat>
  <Paragraphs>51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Group Sparsity and Geometry Constrained Dictionary Learning for Action Recognition from Depth Maps</vt:lpstr>
      <vt:lpstr>Abstract</vt:lpstr>
      <vt:lpstr>Introduction</vt:lpstr>
      <vt:lpstr>Paper Contribution</vt:lpstr>
      <vt:lpstr>Role of Group Sparsity and Geometric constraints</vt:lpstr>
      <vt:lpstr>Sparse Coding BG</vt:lpstr>
      <vt:lpstr>Proposed Methods</vt:lpstr>
      <vt:lpstr>Group Sparsity and Geometry Constrained Dictionary Learning (DLGSGC) </vt:lpstr>
      <vt:lpstr>Objective function</vt:lpstr>
      <vt:lpstr>Representation and Classification</vt:lpstr>
      <vt:lpstr>Results</vt:lpstr>
      <vt:lpstr>Results</vt:lpstr>
      <vt:lpstr>Discussion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Group Sparsity and Geometry Constrained Dictionary Learning for Action Recognition from Depth Maps</dc:title>
  <dc:creator>Marwan</dc:creator>
  <cp:lastModifiedBy>Marwan</cp:lastModifiedBy>
  <cp:revision>10</cp:revision>
  <dcterms:created xsi:type="dcterms:W3CDTF">2013-10-29T03:38:09Z</dcterms:created>
  <dcterms:modified xsi:type="dcterms:W3CDTF">2013-12-03T04:38:11Z</dcterms:modified>
</cp:coreProperties>
</file>