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88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EA557"/>
    <a:srgbClr val="4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5"/>
    <p:restoredTop sz="94613"/>
  </p:normalViewPr>
  <p:slideViewPr>
    <p:cSldViewPr snapToGrid="0" snapToObjects="1">
      <p:cViewPr varScale="1">
        <p:scale>
          <a:sx n="82" d="100"/>
          <a:sy n="82" d="100"/>
        </p:scale>
        <p:origin x="107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  <a:noFill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charset="0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10D86E55-6AD2-814B-BA4E-229281B310F3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4163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39F91-2624-2A44-A249-D1191DFC9865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63416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C47F0-4012-A34B-B185-505D81243FB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8372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FBDC7-303A-CC45-A54B-9D590DB9A02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4916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DC99E-3381-2748-9116-CD3CADBEED56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66163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B5143-2F14-F148-B56A-B2238AFB7CBE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1142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A3D6F-A150-DD44-BA3E-6DB01A2844C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4639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846DE-E3CC-E44C-861B-0F5F05A1D8F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3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02A36-4272-5148-9576-8363F7BC612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22603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BB1D3-3979-FE41-808E-964A334BB50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5039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0B5DA-A37A-A54B-80F2-8333FA4F39DB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9136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204D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pic>
        <p:nvPicPr>
          <p:cNvPr id="1027" name="Picture 41" descr="small_logo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055" y="59764"/>
            <a:ext cx="1117004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432800" cy="762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bg1"/>
                </a:solidFill>
                <a:cs typeface="+mn-cs"/>
              </a:defRPr>
            </a:lvl1pPr>
          </a:lstStyle>
          <a:p>
            <a:fld id="{3B0E7903-5929-A64C-BEE8-DC0D936B5A3C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44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Blip>
          <a:blip r:embed="rId15"/>
        </a:buBlip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Blip>
          <a:blip r:embed="rId16"/>
        </a:buBlip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Tomasulo</a:t>
            </a:r>
            <a:r>
              <a:rPr lang="en-US" dirty="0"/>
              <a:t> Algorithm Example 2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7114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43868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93224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7</a:t>
            </a:r>
          </a:p>
          <a:p>
            <a:r>
              <a:rPr lang="en-US" dirty="0"/>
              <a:t>SD1 – Write to </a:t>
            </a:r>
            <a:r>
              <a:rPr lang="en-US" dirty="0" err="1"/>
              <a:t>Mem</a:t>
            </a:r>
            <a:endParaRPr lang="en-US" dirty="0"/>
          </a:p>
          <a:p>
            <a:r>
              <a:rPr lang="en-US" dirty="0"/>
              <a:t>BNE1 – Calc. Condition</a:t>
            </a:r>
          </a:p>
          <a:p>
            <a:r>
              <a:rPr lang="en-US" dirty="0"/>
              <a:t>LD2 – Wait for BNE1</a:t>
            </a:r>
          </a:p>
          <a:p>
            <a:r>
              <a:rPr lang="en-US" dirty="0"/>
              <a:t>ADD2a – Wait for R2 (LD2)</a:t>
            </a:r>
          </a:p>
          <a:p>
            <a:r>
              <a:rPr lang="en-US" dirty="0"/>
              <a:t>SD2 – Wait for R2 (ADD2a)</a:t>
            </a:r>
          </a:p>
          <a:p>
            <a:r>
              <a:rPr lang="en-US" dirty="0"/>
              <a:t>ADD2b – Wait for BNE1</a:t>
            </a:r>
          </a:p>
          <a:p>
            <a:r>
              <a:rPr lang="en-US" dirty="0"/>
              <a:t>BNE2 – Wait for R2 (ADD2a)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401166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298548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9141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36248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8</a:t>
            </a:r>
          </a:p>
          <a:p>
            <a:r>
              <a:rPr lang="en-US" dirty="0"/>
              <a:t>LD2 – </a:t>
            </a:r>
            <a:r>
              <a:rPr lang="en-US" dirty="0" err="1"/>
              <a:t>Addr</a:t>
            </a:r>
            <a:r>
              <a:rPr lang="en-US" dirty="0"/>
              <a:t>. Calc.</a:t>
            </a:r>
          </a:p>
          <a:p>
            <a:r>
              <a:rPr lang="en-US" dirty="0"/>
              <a:t>ADD2a – Wait for R2 (LD2)</a:t>
            </a:r>
          </a:p>
          <a:p>
            <a:r>
              <a:rPr lang="en-US" dirty="0"/>
              <a:t>SD2 – Wait for R2 (ADD2a)</a:t>
            </a:r>
          </a:p>
          <a:p>
            <a:r>
              <a:rPr lang="en-US" dirty="0"/>
              <a:t>ADD2b – Exec</a:t>
            </a:r>
          </a:p>
          <a:p>
            <a:r>
              <a:rPr lang="en-US" dirty="0"/>
              <a:t>BNE2 – Wait for R2 (ADD2a)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SD2 is also ready to </a:t>
            </a:r>
            <a:r>
              <a:rPr lang="en-US" dirty="0" err="1"/>
              <a:t>calc</a:t>
            </a:r>
            <a:r>
              <a:rPr lang="en-US" dirty="0"/>
              <a:t> </a:t>
            </a:r>
            <a:r>
              <a:rPr lang="en-US" dirty="0" err="1"/>
              <a:t>addr</a:t>
            </a:r>
            <a:r>
              <a:rPr lang="en-US" dirty="0"/>
              <a:t>,</a:t>
            </a:r>
          </a:p>
          <a:p>
            <a:r>
              <a:rPr lang="en-US" dirty="0"/>
              <a:t>But structural hazard exist w/ LD2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38082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46952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1390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9</a:t>
            </a:r>
          </a:p>
          <a:p>
            <a:r>
              <a:rPr lang="en-US" dirty="0"/>
              <a:t>LD2 – Load from </a:t>
            </a:r>
            <a:r>
              <a:rPr lang="en-US" dirty="0" err="1"/>
              <a:t>Mem</a:t>
            </a:r>
            <a:endParaRPr lang="en-US" dirty="0"/>
          </a:p>
          <a:p>
            <a:r>
              <a:rPr lang="en-US" dirty="0"/>
              <a:t>ADD2a – Wait for R2 (LD2)</a:t>
            </a:r>
          </a:p>
          <a:p>
            <a:r>
              <a:rPr lang="en-US" dirty="0"/>
              <a:t>SD2 – </a:t>
            </a:r>
            <a:r>
              <a:rPr lang="en-US" dirty="0" err="1"/>
              <a:t>Addr</a:t>
            </a:r>
            <a:r>
              <a:rPr lang="en-US" dirty="0"/>
              <a:t>. Calc.</a:t>
            </a:r>
          </a:p>
          <a:p>
            <a:r>
              <a:rPr lang="en-US" dirty="0"/>
              <a:t>ADD2b – Write to CDB</a:t>
            </a:r>
          </a:p>
          <a:p>
            <a:r>
              <a:rPr lang="en-US" dirty="0"/>
              <a:t>BNE2 – Wait for R2 (ADD2a)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941242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45106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22708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10</a:t>
            </a:r>
          </a:p>
          <a:p>
            <a:r>
              <a:rPr lang="en-US" dirty="0"/>
              <a:t>LD2 – Write to CDB</a:t>
            </a:r>
          </a:p>
          <a:p>
            <a:r>
              <a:rPr lang="en-US" dirty="0"/>
              <a:t>ADD2a – Wait for R2 (LD2)</a:t>
            </a:r>
          </a:p>
          <a:p>
            <a:r>
              <a:rPr lang="en-US" dirty="0"/>
              <a:t>SD2 – Wait for R2 (ADD2a)</a:t>
            </a:r>
          </a:p>
          <a:p>
            <a:r>
              <a:rPr lang="en-US" dirty="0"/>
              <a:t>BNE2 – Wait for R2 (ADD2a)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19196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65473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05960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11</a:t>
            </a:r>
          </a:p>
          <a:p>
            <a:r>
              <a:rPr lang="en-US" dirty="0"/>
              <a:t>ADD2a – Exec</a:t>
            </a:r>
          </a:p>
          <a:p>
            <a:r>
              <a:rPr lang="en-US" dirty="0"/>
              <a:t>SD2 – Wait for R2 (ADD2a)</a:t>
            </a:r>
          </a:p>
          <a:p>
            <a:r>
              <a:rPr lang="en-US" dirty="0"/>
              <a:t>BNE2 – Wait for R2 (ADD2a)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3528005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459390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93660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12</a:t>
            </a:r>
          </a:p>
          <a:p>
            <a:r>
              <a:rPr lang="en-US" dirty="0"/>
              <a:t>ADD2a – Write to CDB</a:t>
            </a:r>
          </a:p>
          <a:p>
            <a:r>
              <a:rPr lang="en-US" dirty="0"/>
              <a:t>SD2 – Wait for R2 (ADD2a)</a:t>
            </a:r>
          </a:p>
          <a:p>
            <a:r>
              <a:rPr lang="en-US" dirty="0"/>
              <a:t>BNE2 – Wait for R2 (ADD2a)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1841156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06022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6390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314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13</a:t>
            </a:r>
          </a:p>
          <a:p>
            <a:r>
              <a:rPr lang="en-US" dirty="0"/>
              <a:t>SD2 – Store to </a:t>
            </a:r>
            <a:r>
              <a:rPr lang="en-US" dirty="0" err="1"/>
              <a:t>Mem</a:t>
            </a:r>
            <a:endParaRPr lang="en-US" dirty="0"/>
          </a:p>
          <a:p>
            <a:r>
              <a:rPr lang="en-US" dirty="0"/>
              <a:t>BNE2 – Calc. Condition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304084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333" y="1716282"/>
            <a:ext cx="5499100" cy="454622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Tomasulo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800" dirty="0"/>
              <a:t>Loop:	LD R2,0(R1)	</a:t>
            </a:r>
          </a:p>
          <a:p>
            <a:pPr>
              <a:buNone/>
            </a:pPr>
            <a:r>
              <a:rPr lang="pt-BR" sz="1800" dirty="0"/>
              <a:t>		DADDIU R2,R2,#1	</a:t>
            </a:r>
          </a:p>
          <a:p>
            <a:pPr>
              <a:buNone/>
            </a:pPr>
            <a:r>
              <a:rPr lang="en-US" sz="1800" dirty="0"/>
              <a:t>		SD R2,0(R1)	</a:t>
            </a:r>
          </a:p>
          <a:p>
            <a:pPr>
              <a:buNone/>
            </a:pPr>
            <a:r>
              <a:rPr lang="pt-BR" sz="1800" dirty="0"/>
              <a:t>		DADDIU R1,R1,#8	</a:t>
            </a:r>
          </a:p>
          <a:p>
            <a:pPr>
              <a:buNone/>
            </a:pPr>
            <a:r>
              <a:rPr lang="en-US" sz="1800" dirty="0"/>
              <a:t>		BNE R2,R3,LOOP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Assumption:</a:t>
            </a:r>
          </a:p>
          <a:p>
            <a:pPr>
              <a:buNone/>
            </a:pPr>
            <a:r>
              <a:rPr lang="en-US" sz="1800" dirty="0"/>
              <a:t>Add/Branch – 1 cycle</a:t>
            </a:r>
          </a:p>
          <a:p>
            <a:pPr>
              <a:buNone/>
            </a:pPr>
            <a:r>
              <a:rPr lang="en-US" sz="1800" dirty="0"/>
              <a:t>Load/Store – </a:t>
            </a:r>
            <a:br>
              <a:rPr lang="en-US" sz="1800" dirty="0"/>
            </a:br>
            <a:r>
              <a:rPr lang="en-US" sz="1800" dirty="0"/>
              <a:t>1 cycle </a:t>
            </a:r>
            <a:r>
              <a:rPr lang="en-US" sz="1800" dirty="0" err="1"/>
              <a:t>Addr</a:t>
            </a:r>
            <a:r>
              <a:rPr lang="en-US" sz="1800" dirty="0"/>
              <a:t>. Gen</a:t>
            </a:r>
            <a:br>
              <a:rPr lang="en-US" sz="1800" dirty="0"/>
            </a:br>
            <a:r>
              <a:rPr lang="en-US" sz="1800" dirty="0"/>
              <a:t>1 cycles Mem. Access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*Assume 2-issue superscalar</a:t>
            </a:r>
          </a:p>
          <a:p>
            <a:pPr>
              <a:buNone/>
            </a:pPr>
            <a:r>
              <a:rPr lang="en-US" sz="1800" dirty="0"/>
              <a:t>2 instruction can commit/clock</a:t>
            </a:r>
          </a:p>
          <a:p>
            <a:pPr>
              <a:buNone/>
            </a:pPr>
            <a:r>
              <a:rPr lang="en-US" sz="1800" dirty="0"/>
              <a:t>(2 CDB)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9300" y="5679110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Branch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7137" y="5680529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FP Adder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92922" y="5679110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Memory </a:t>
            </a:r>
          </a:p>
        </p:txBody>
      </p:sp>
      <p:sp>
        <p:nvSpPr>
          <p:cNvPr id="9" name="Bent Arrow 8"/>
          <p:cNvSpPr/>
          <p:nvPr/>
        </p:nvSpPr>
        <p:spPr>
          <a:xfrm flipH="1" flipV="1">
            <a:off x="5045336" y="3410172"/>
            <a:ext cx="1688950" cy="1420011"/>
          </a:xfrm>
          <a:prstGeom prst="bentArrow">
            <a:avLst>
              <a:gd name="adj1" fmla="val 11768"/>
              <a:gd name="adj2" fmla="val 1525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 flipH="1" flipV="1">
            <a:off x="4115184" y="4142556"/>
            <a:ext cx="763207" cy="412278"/>
          </a:xfrm>
          <a:prstGeom prst="bentArrow">
            <a:avLst>
              <a:gd name="adj1" fmla="val 36864"/>
              <a:gd name="adj2" fmla="val 48162"/>
              <a:gd name="adj3" fmla="val 50000"/>
              <a:gd name="adj4" fmla="val 82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Right Arrow 10"/>
          <p:cNvSpPr/>
          <p:nvPr/>
        </p:nvSpPr>
        <p:spPr>
          <a:xfrm rot="6114276">
            <a:off x="4319729" y="5042271"/>
            <a:ext cx="914400" cy="379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8352" y="438911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Issue</a:t>
            </a:r>
          </a:p>
        </p:txBody>
      </p:sp>
    </p:spTree>
    <p:extLst>
      <p:ext uri="{BB962C8B-B14F-4D97-AF65-F5344CB8AC3E}">
        <p14:creationId xmlns:p14="http://schemas.microsoft.com/office/powerpoint/2010/main" val="192834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89976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74019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81746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08532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Load1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15240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</a:t>
            </a:r>
          </a:p>
          <a:p>
            <a:r>
              <a:rPr lang="en-US" dirty="0"/>
              <a:t>LD1 – Issue </a:t>
            </a:r>
          </a:p>
          <a:p>
            <a:r>
              <a:rPr lang="en-US" dirty="0"/>
              <a:t>ADD1a –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727559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84642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6363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66295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2</a:t>
            </a:r>
          </a:p>
          <a:p>
            <a:r>
              <a:rPr lang="en-US" dirty="0"/>
              <a:t>LD1 – Calc. </a:t>
            </a:r>
            <a:r>
              <a:rPr lang="en-US" dirty="0" err="1"/>
              <a:t>Addr</a:t>
            </a:r>
            <a:r>
              <a:rPr lang="en-US" dirty="0"/>
              <a:t>.</a:t>
            </a:r>
          </a:p>
          <a:p>
            <a:r>
              <a:rPr lang="en-US" dirty="0"/>
              <a:t>ADD1a – Wait for R2 (LD1)</a:t>
            </a:r>
          </a:p>
          <a:p>
            <a:r>
              <a:rPr lang="en-US" dirty="0"/>
              <a:t>SD1 – Issue</a:t>
            </a:r>
          </a:p>
          <a:p>
            <a:r>
              <a:rPr lang="en-US" dirty="0"/>
              <a:t>ADD1b –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53686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191669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08443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6629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3</a:t>
            </a:r>
          </a:p>
          <a:p>
            <a:r>
              <a:rPr lang="en-US" dirty="0"/>
              <a:t>LD1 – Load from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  <a:p>
            <a:r>
              <a:rPr lang="en-US" dirty="0"/>
              <a:t>ADD1a – Wait for R2 (LD1)</a:t>
            </a:r>
          </a:p>
          <a:p>
            <a:r>
              <a:rPr lang="en-US" dirty="0"/>
              <a:t>SD1 – Calc. </a:t>
            </a:r>
            <a:r>
              <a:rPr lang="en-US" dirty="0" err="1"/>
              <a:t>Addr</a:t>
            </a:r>
            <a:r>
              <a:rPr lang="en-US" dirty="0"/>
              <a:t>.</a:t>
            </a:r>
          </a:p>
          <a:p>
            <a:r>
              <a:rPr lang="en-US" dirty="0"/>
              <a:t>ADD1b – Execute</a:t>
            </a:r>
          </a:p>
          <a:p>
            <a:r>
              <a:rPr lang="en-US" dirty="0"/>
              <a:t>BNE1 -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500625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73631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98077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Load2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4</a:t>
            </a:r>
          </a:p>
          <a:p>
            <a:r>
              <a:rPr lang="en-US" dirty="0"/>
              <a:t>LD1 – Write to CDB</a:t>
            </a:r>
          </a:p>
          <a:p>
            <a:r>
              <a:rPr lang="en-US" dirty="0"/>
              <a:t>ADD1a – Wait for R2 (LD1)</a:t>
            </a:r>
          </a:p>
          <a:p>
            <a:r>
              <a:rPr lang="en-US" dirty="0"/>
              <a:t>SD1 – Wait for R2 (ADD1a)</a:t>
            </a:r>
          </a:p>
          <a:p>
            <a:r>
              <a:rPr lang="en-US" dirty="0"/>
              <a:t>ADD1b – Write to CDB</a:t>
            </a:r>
          </a:p>
          <a:p>
            <a:r>
              <a:rPr lang="en-US" dirty="0"/>
              <a:t>BNE1 – Wait for R2 (ADD1a)</a:t>
            </a:r>
          </a:p>
          <a:p>
            <a:r>
              <a:rPr lang="en-US" dirty="0"/>
              <a:t>LD2 – Issue</a:t>
            </a:r>
          </a:p>
          <a:p>
            <a:r>
              <a:rPr lang="en-US" dirty="0"/>
              <a:t>ADD2a -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661666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2063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060250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5</a:t>
            </a:r>
          </a:p>
          <a:p>
            <a:r>
              <a:rPr lang="en-US" dirty="0"/>
              <a:t>ADD1a – Execute</a:t>
            </a:r>
          </a:p>
          <a:p>
            <a:r>
              <a:rPr lang="en-US" dirty="0"/>
              <a:t>SD1 – Wait for R2 (ADD1a)</a:t>
            </a:r>
          </a:p>
          <a:p>
            <a:r>
              <a:rPr lang="en-US" dirty="0"/>
              <a:t>BNE1 – Wait for R2 (ADD1a)</a:t>
            </a:r>
          </a:p>
          <a:p>
            <a:r>
              <a:rPr lang="en-US" dirty="0"/>
              <a:t>LD2 – Wait for BNE1</a:t>
            </a:r>
          </a:p>
          <a:p>
            <a:r>
              <a:rPr lang="en-US" dirty="0"/>
              <a:t>ADD2a – Wait for R2 (LD2)</a:t>
            </a:r>
          </a:p>
          <a:p>
            <a:r>
              <a:rPr lang="en-US" dirty="0"/>
              <a:t>SD2 – Issue</a:t>
            </a:r>
          </a:p>
          <a:p>
            <a:r>
              <a:rPr lang="en-US" dirty="0"/>
              <a:t>ADD2b – Issue 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2131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864866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6839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194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r>
                        <a:rPr lang="en-US" sz="1200" baseline="0" dirty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6</a:t>
            </a:r>
          </a:p>
          <a:p>
            <a:r>
              <a:rPr lang="en-US" dirty="0"/>
              <a:t>ADD1a – Write to CDB</a:t>
            </a:r>
          </a:p>
          <a:p>
            <a:r>
              <a:rPr lang="en-US" dirty="0"/>
              <a:t>SD1 – Wait for R2 (ADD1a)</a:t>
            </a:r>
          </a:p>
          <a:p>
            <a:r>
              <a:rPr lang="en-US" dirty="0"/>
              <a:t>BNE1 – Wait for R2 (ADD1a)</a:t>
            </a:r>
          </a:p>
          <a:p>
            <a:r>
              <a:rPr lang="en-US" dirty="0"/>
              <a:t>LD2 – Wait for BNE1</a:t>
            </a:r>
          </a:p>
          <a:p>
            <a:r>
              <a:rPr lang="en-US" dirty="0"/>
              <a:t>ADD2a – Wait for R2 (LD2)</a:t>
            </a:r>
          </a:p>
          <a:p>
            <a:r>
              <a:rPr lang="en-US" dirty="0"/>
              <a:t>SD2 – Wait for R2 (ADD2a)</a:t>
            </a:r>
          </a:p>
          <a:p>
            <a:r>
              <a:rPr lang="en-US" dirty="0"/>
              <a:t>ADD2b – Wait for BNE1</a:t>
            </a:r>
          </a:p>
          <a:p>
            <a:r>
              <a:rPr lang="en-US" dirty="0"/>
              <a:t>BNE2 - Issue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151271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CRTemplat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CRTemplate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4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4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3712</Words>
  <Application>Microsoft Office PowerPoint</Application>
  <PresentationFormat>On-screen Show (4:3)</PresentationFormat>
  <Paragraphs>1461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Office Theme</vt:lpstr>
      <vt:lpstr>UCRTemplate4</vt:lpstr>
      <vt:lpstr>Tomasulo Algorithm Example 2</vt:lpstr>
      <vt:lpstr>Tomasulo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Mohammed Morsy Farag</cp:lastModifiedBy>
  <cp:revision>233</cp:revision>
  <dcterms:created xsi:type="dcterms:W3CDTF">2016-01-28T18:45:03Z</dcterms:created>
  <dcterms:modified xsi:type="dcterms:W3CDTF">2017-03-13T08:33:06Z</dcterms:modified>
</cp:coreProperties>
</file>