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741" r:id="rId2"/>
  </p:sldMasterIdLst>
  <p:notesMasterIdLst>
    <p:notesMasterId r:id="rId36"/>
  </p:notesMasterIdLst>
  <p:sldIdLst>
    <p:sldId id="256" r:id="rId3"/>
    <p:sldId id="305" r:id="rId4"/>
    <p:sldId id="307" r:id="rId5"/>
    <p:sldId id="259" r:id="rId6"/>
    <p:sldId id="268" r:id="rId7"/>
    <p:sldId id="261" r:id="rId8"/>
    <p:sldId id="262" r:id="rId9"/>
    <p:sldId id="263" r:id="rId10"/>
    <p:sldId id="310" r:id="rId11"/>
    <p:sldId id="265" r:id="rId12"/>
    <p:sldId id="266" r:id="rId13"/>
    <p:sldId id="270" r:id="rId14"/>
    <p:sldId id="313" r:id="rId15"/>
    <p:sldId id="271" r:id="rId16"/>
    <p:sldId id="314" r:id="rId17"/>
    <p:sldId id="272" r:id="rId18"/>
    <p:sldId id="273" r:id="rId19"/>
    <p:sldId id="275" r:id="rId20"/>
    <p:sldId id="277" r:id="rId21"/>
    <p:sldId id="332" r:id="rId22"/>
    <p:sldId id="279" r:id="rId23"/>
    <p:sldId id="280" r:id="rId24"/>
    <p:sldId id="285" r:id="rId25"/>
    <p:sldId id="286" r:id="rId26"/>
    <p:sldId id="287" r:id="rId27"/>
    <p:sldId id="328" r:id="rId28"/>
    <p:sldId id="298" r:id="rId29"/>
    <p:sldId id="299" r:id="rId30"/>
    <p:sldId id="302" r:id="rId31"/>
    <p:sldId id="322" r:id="rId32"/>
    <p:sldId id="324" r:id="rId33"/>
    <p:sldId id="312" r:id="rId34"/>
    <p:sldId id="326"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81" autoAdjust="0"/>
    <p:restoredTop sz="78317" autoAdjust="0"/>
  </p:normalViewPr>
  <p:slideViewPr>
    <p:cSldViewPr>
      <p:cViewPr varScale="1">
        <p:scale>
          <a:sx n="66" d="100"/>
          <a:sy n="66" d="100"/>
        </p:scale>
        <p:origin x="1608" y="72"/>
      </p:cViewPr>
      <p:guideLst>
        <p:guide orient="horz" pos="2160"/>
        <p:guide pos="2880"/>
      </p:guideLst>
    </p:cSldViewPr>
  </p:slideViewPr>
  <p:outlineViewPr>
    <p:cViewPr>
      <p:scale>
        <a:sx n="33" d="100"/>
        <a:sy n="33" d="100"/>
      </p:scale>
      <p:origin x="42" y="8790"/>
    </p:cViewPr>
  </p:outlineViewPr>
  <p:notesTextViewPr>
    <p:cViewPr>
      <p:scale>
        <a:sx n="155" d="100"/>
        <a:sy n="15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1DE167-B388-5B48-8733-3C2F48689057}" type="doc">
      <dgm:prSet loTypeId="urn:microsoft.com/office/officeart/2005/8/layout/chevron1" loCatId="process" qsTypeId="urn:microsoft.com/office/officeart/2005/8/quickstyle/simple4" qsCatId="simple" csTypeId="urn:microsoft.com/office/officeart/2005/8/colors/accent1_2" csCatId="accent1" phldr="1"/>
      <dgm:spPr/>
    </dgm:pt>
    <dgm:pt modelId="{18582A06-4597-F94A-A96F-A0DB88A41119}">
      <dgm:prSet phldrT="[Text]"/>
      <dgm:spPr>
        <a:effectLst/>
      </dgm:spPr>
      <dgm:t>
        <a:bodyPr/>
        <a:lstStyle/>
        <a:p>
          <a:r>
            <a:rPr lang="en-NZ" dirty="0"/>
            <a:t>Long term scheduling</a:t>
          </a:r>
          <a:endParaRPr lang="en-US" dirty="0"/>
        </a:p>
      </dgm:t>
    </dgm:pt>
    <dgm:pt modelId="{07C49605-9092-1340-8E13-4FCE1C70E829}" type="parTrans" cxnId="{A06C933B-CA9A-0A4E-B6D8-3BA876978C1D}">
      <dgm:prSet/>
      <dgm:spPr/>
      <dgm:t>
        <a:bodyPr/>
        <a:lstStyle/>
        <a:p>
          <a:endParaRPr lang="en-US"/>
        </a:p>
      </dgm:t>
    </dgm:pt>
    <dgm:pt modelId="{AB6097E5-5393-4449-BCFE-B0AE600FA83E}" type="sibTrans" cxnId="{A06C933B-CA9A-0A4E-B6D8-3BA876978C1D}">
      <dgm:prSet/>
      <dgm:spPr/>
      <dgm:t>
        <a:bodyPr/>
        <a:lstStyle/>
        <a:p>
          <a:endParaRPr lang="en-US"/>
        </a:p>
      </dgm:t>
    </dgm:pt>
    <dgm:pt modelId="{FCF8077D-84AD-554A-B11C-D74FA362D76D}">
      <dgm:prSet/>
      <dgm:spPr>
        <a:effectLst/>
      </dgm:spPr>
      <dgm:t>
        <a:bodyPr/>
        <a:lstStyle/>
        <a:p>
          <a:r>
            <a:rPr lang="en-NZ" dirty="0"/>
            <a:t>Medium term scheduling</a:t>
          </a:r>
        </a:p>
      </dgm:t>
    </dgm:pt>
    <dgm:pt modelId="{C9AB015E-6767-CF47-BBF9-A6713CE07B98}" type="parTrans" cxnId="{B1FB1387-434A-E34A-BFCF-7E6BACF3E30B}">
      <dgm:prSet/>
      <dgm:spPr/>
      <dgm:t>
        <a:bodyPr/>
        <a:lstStyle/>
        <a:p>
          <a:endParaRPr lang="en-US"/>
        </a:p>
      </dgm:t>
    </dgm:pt>
    <dgm:pt modelId="{9E7217D2-03EC-3D4C-9070-5BD30F646863}" type="sibTrans" cxnId="{B1FB1387-434A-E34A-BFCF-7E6BACF3E30B}">
      <dgm:prSet/>
      <dgm:spPr/>
      <dgm:t>
        <a:bodyPr/>
        <a:lstStyle/>
        <a:p>
          <a:endParaRPr lang="en-US"/>
        </a:p>
      </dgm:t>
    </dgm:pt>
    <dgm:pt modelId="{786E057A-07C6-8343-8CB9-C94DEC19B0BB}">
      <dgm:prSet/>
      <dgm:spPr>
        <a:effectLst/>
      </dgm:spPr>
      <dgm:t>
        <a:bodyPr/>
        <a:lstStyle/>
        <a:p>
          <a:r>
            <a:rPr lang="en-NZ" dirty="0"/>
            <a:t>Short term scheduling</a:t>
          </a:r>
        </a:p>
      </dgm:t>
    </dgm:pt>
    <dgm:pt modelId="{70D3975C-F522-2E4B-8BE6-DB0B1D7921E4}" type="parTrans" cxnId="{ACB76DB7-D147-2140-AA8E-5CC8F089CF45}">
      <dgm:prSet/>
      <dgm:spPr/>
      <dgm:t>
        <a:bodyPr/>
        <a:lstStyle/>
        <a:p>
          <a:endParaRPr lang="en-US"/>
        </a:p>
      </dgm:t>
    </dgm:pt>
    <dgm:pt modelId="{F853FA99-B390-F241-A55D-9C7A16D90EC8}" type="sibTrans" cxnId="{ACB76DB7-D147-2140-AA8E-5CC8F089CF45}">
      <dgm:prSet/>
      <dgm:spPr/>
      <dgm:t>
        <a:bodyPr/>
        <a:lstStyle/>
        <a:p>
          <a:endParaRPr lang="en-US"/>
        </a:p>
      </dgm:t>
    </dgm:pt>
    <dgm:pt modelId="{4D3B04C8-4CD6-C441-A562-951DABC0B27F}" type="pres">
      <dgm:prSet presAssocID="{8F1DE167-B388-5B48-8733-3C2F48689057}" presName="Name0" presStyleCnt="0">
        <dgm:presLayoutVars>
          <dgm:dir/>
          <dgm:animLvl val="lvl"/>
          <dgm:resizeHandles val="exact"/>
        </dgm:presLayoutVars>
      </dgm:prSet>
      <dgm:spPr/>
    </dgm:pt>
    <dgm:pt modelId="{666AA844-3720-4245-A2DA-613ABC9CCD30}" type="pres">
      <dgm:prSet presAssocID="{18582A06-4597-F94A-A96F-A0DB88A41119}" presName="parTxOnly" presStyleLbl="node1" presStyleIdx="0" presStyleCnt="3">
        <dgm:presLayoutVars>
          <dgm:chMax val="0"/>
          <dgm:chPref val="0"/>
          <dgm:bulletEnabled val="1"/>
        </dgm:presLayoutVars>
      </dgm:prSet>
      <dgm:spPr/>
    </dgm:pt>
    <dgm:pt modelId="{8AB8F692-5BD5-8648-B961-BE6FB0582140}" type="pres">
      <dgm:prSet presAssocID="{AB6097E5-5393-4449-BCFE-B0AE600FA83E}" presName="parTxOnlySpace" presStyleCnt="0"/>
      <dgm:spPr/>
    </dgm:pt>
    <dgm:pt modelId="{4DE30D96-52DA-F045-88D6-746455960E86}" type="pres">
      <dgm:prSet presAssocID="{FCF8077D-84AD-554A-B11C-D74FA362D76D}" presName="parTxOnly" presStyleLbl="node1" presStyleIdx="1" presStyleCnt="3" custScaleX="96996" custScaleY="116735">
        <dgm:presLayoutVars>
          <dgm:chMax val="0"/>
          <dgm:chPref val="0"/>
          <dgm:bulletEnabled val="1"/>
        </dgm:presLayoutVars>
      </dgm:prSet>
      <dgm:spPr/>
    </dgm:pt>
    <dgm:pt modelId="{DCBA1724-0B09-934F-8DCB-B741C1D8713E}" type="pres">
      <dgm:prSet presAssocID="{9E7217D2-03EC-3D4C-9070-5BD30F646863}" presName="parTxOnlySpace" presStyleCnt="0"/>
      <dgm:spPr/>
    </dgm:pt>
    <dgm:pt modelId="{A6C26BAB-A284-0B43-906D-751377F5446C}" type="pres">
      <dgm:prSet presAssocID="{786E057A-07C6-8343-8CB9-C94DEC19B0BB}" presName="parTxOnly" presStyleLbl="node1" presStyleIdx="2" presStyleCnt="3">
        <dgm:presLayoutVars>
          <dgm:chMax val="0"/>
          <dgm:chPref val="0"/>
          <dgm:bulletEnabled val="1"/>
        </dgm:presLayoutVars>
      </dgm:prSet>
      <dgm:spPr/>
    </dgm:pt>
  </dgm:ptLst>
  <dgm:cxnLst>
    <dgm:cxn modelId="{0D8D7D1D-D8EA-C242-9710-7A045D5CFDEC}" type="presOf" srcId="{8F1DE167-B388-5B48-8733-3C2F48689057}" destId="{4D3B04C8-4CD6-C441-A562-951DABC0B27F}" srcOrd="0" destOrd="0" presId="urn:microsoft.com/office/officeart/2005/8/layout/chevron1"/>
    <dgm:cxn modelId="{4B6AFE1F-F0AC-1748-9323-3D566A751FAA}" type="presOf" srcId="{18582A06-4597-F94A-A96F-A0DB88A41119}" destId="{666AA844-3720-4245-A2DA-613ABC9CCD30}" srcOrd="0" destOrd="0" presId="urn:microsoft.com/office/officeart/2005/8/layout/chevron1"/>
    <dgm:cxn modelId="{A06C933B-CA9A-0A4E-B6D8-3BA876978C1D}" srcId="{8F1DE167-B388-5B48-8733-3C2F48689057}" destId="{18582A06-4597-F94A-A96F-A0DB88A41119}" srcOrd="0" destOrd="0" parTransId="{07C49605-9092-1340-8E13-4FCE1C70E829}" sibTransId="{AB6097E5-5393-4449-BCFE-B0AE600FA83E}"/>
    <dgm:cxn modelId="{2CA9C575-4FD8-EB43-A418-C53ABA3AC769}" type="presOf" srcId="{FCF8077D-84AD-554A-B11C-D74FA362D76D}" destId="{4DE30D96-52DA-F045-88D6-746455960E86}" srcOrd="0" destOrd="0" presId="urn:microsoft.com/office/officeart/2005/8/layout/chevron1"/>
    <dgm:cxn modelId="{B1FB1387-434A-E34A-BFCF-7E6BACF3E30B}" srcId="{8F1DE167-B388-5B48-8733-3C2F48689057}" destId="{FCF8077D-84AD-554A-B11C-D74FA362D76D}" srcOrd="1" destOrd="0" parTransId="{C9AB015E-6767-CF47-BBF9-A6713CE07B98}" sibTransId="{9E7217D2-03EC-3D4C-9070-5BD30F646863}"/>
    <dgm:cxn modelId="{ACB76DB7-D147-2140-AA8E-5CC8F089CF45}" srcId="{8F1DE167-B388-5B48-8733-3C2F48689057}" destId="{786E057A-07C6-8343-8CB9-C94DEC19B0BB}" srcOrd="2" destOrd="0" parTransId="{70D3975C-F522-2E4B-8BE6-DB0B1D7921E4}" sibTransId="{F853FA99-B390-F241-A55D-9C7A16D90EC8}"/>
    <dgm:cxn modelId="{CE148CC1-E7D4-CB48-AD49-9E112DC58081}" type="presOf" srcId="{786E057A-07C6-8343-8CB9-C94DEC19B0BB}" destId="{A6C26BAB-A284-0B43-906D-751377F5446C}" srcOrd="0" destOrd="0" presId="urn:microsoft.com/office/officeart/2005/8/layout/chevron1"/>
    <dgm:cxn modelId="{8F3BCA8F-3EA0-A045-966E-C90A4D4D80BD}" type="presParOf" srcId="{4D3B04C8-4CD6-C441-A562-951DABC0B27F}" destId="{666AA844-3720-4245-A2DA-613ABC9CCD30}" srcOrd="0" destOrd="0" presId="urn:microsoft.com/office/officeart/2005/8/layout/chevron1"/>
    <dgm:cxn modelId="{B5AA20D4-5BF5-104C-9679-FE85235DF4BB}" type="presParOf" srcId="{4D3B04C8-4CD6-C441-A562-951DABC0B27F}" destId="{8AB8F692-5BD5-8648-B961-BE6FB0582140}" srcOrd="1" destOrd="0" presId="urn:microsoft.com/office/officeart/2005/8/layout/chevron1"/>
    <dgm:cxn modelId="{6CEA9B22-26A5-2B4B-97C9-3B6F3C591ECE}" type="presParOf" srcId="{4D3B04C8-4CD6-C441-A562-951DABC0B27F}" destId="{4DE30D96-52DA-F045-88D6-746455960E86}" srcOrd="2" destOrd="0" presId="urn:microsoft.com/office/officeart/2005/8/layout/chevron1"/>
    <dgm:cxn modelId="{1E41C840-73DE-C047-A331-6AB77550C846}" type="presParOf" srcId="{4D3B04C8-4CD6-C441-A562-951DABC0B27F}" destId="{DCBA1724-0B09-934F-8DCB-B741C1D8713E}" srcOrd="3" destOrd="0" presId="urn:microsoft.com/office/officeart/2005/8/layout/chevron1"/>
    <dgm:cxn modelId="{30767973-6CB1-8449-9B68-034BAD909CAF}" type="presParOf" srcId="{4D3B04C8-4CD6-C441-A562-951DABC0B27F}" destId="{A6C26BAB-A284-0B43-906D-751377F5446C}" srcOrd="4" destOrd="0" presId="urn:microsoft.com/office/officeart/2005/8/layout/chevron1"/>
  </dgm:cxnLst>
  <dgm:bg>
    <a:effectLst>
      <a:softEdge rad="152400"/>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5ECFDF-990A-7149-B63A-287057775409}"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7E55061F-A8D5-1A46-9FD3-893854A38A90}">
      <dgm:prSet phldrT="[Text]"/>
      <dgm:spPr/>
      <dgm:t>
        <a:bodyPr/>
        <a:lstStyle/>
        <a:p>
          <a:r>
            <a:rPr lang="en-US" dirty="0"/>
            <a:t>Creates processes from the queue when it can, but must decide:</a:t>
          </a:r>
        </a:p>
      </dgm:t>
    </dgm:pt>
    <dgm:pt modelId="{78A5209A-C329-5A4F-AF1B-8F1A687F4B6B}" type="parTrans" cxnId="{003233E3-3FEB-B747-9FA7-DDEB5844E595}">
      <dgm:prSet/>
      <dgm:spPr/>
      <dgm:t>
        <a:bodyPr/>
        <a:lstStyle/>
        <a:p>
          <a:endParaRPr lang="en-US"/>
        </a:p>
      </dgm:t>
    </dgm:pt>
    <dgm:pt modelId="{C2BD42A6-DAEE-E84D-AE14-A4ED7227B160}" type="sibTrans" cxnId="{003233E3-3FEB-B747-9FA7-DDEB5844E595}">
      <dgm:prSet/>
      <dgm:spPr/>
      <dgm:t>
        <a:bodyPr/>
        <a:lstStyle/>
        <a:p>
          <a:endParaRPr lang="en-US"/>
        </a:p>
      </dgm:t>
    </dgm:pt>
    <dgm:pt modelId="{B2E19B59-8C49-5F4A-B522-FB427F24EFF0}">
      <dgm:prSet/>
      <dgm:spPr/>
      <dgm:t>
        <a:bodyPr/>
        <a:lstStyle/>
        <a:p>
          <a:r>
            <a:rPr lang="en-US" dirty="0"/>
            <a:t>When the operating system can take on one or more additional processes</a:t>
          </a:r>
        </a:p>
      </dgm:t>
    </dgm:pt>
    <dgm:pt modelId="{B40672A2-EF57-EF45-BEEF-3CC7B4092CEA}" type="parTrans" cxnId="{D47814B9-4341-7547-8A2B-AED4CBDCCA0C}">
      <dgm:prSet/>
      <dgm:spPr>
        <a:ln>
          <a:solidFill>
            <a:schemeClr val="accent6"/>
          </a:solidFill>
        </a:ln>
      </dgm:spPr>
      <dgm:t>
        <a:bodyPr/>
        <a:lstStyle/>
        <a:p>
          <a:endParaRPr lang="en-US"/>
        </a:p>
      </dgm:t>
    </dgm:pt>
    <dgm:pt modelId="{E516EACE-6D46-0C4B-A5D4-AF3B00ED0ED3}" type="sibTrans" cxnId="{D47814B9-4341-7547-8A2B-AED4CBDCCA0C}">
      <dgm:prSet/>
      <dgm:spPr/>
      <dgm:t>
        <a:bodyPr/>
        <a:lstStyle/>
        <a:p>
          <a:endParaRPr lang="en-US"/>
        </a:p>
      </dgm:t>
    </dgm:pt>
    <dgm:pt modelId="{B452A0BC-BD07-EB44-995E-4F40B0C5BE92}">
      <dgm:prSet/>
      <dgm:spPr/>
      <dgm:t>
        <a:bodyPr/>
        <a:lstStyle/>
        <a:p>
          <a:r>
            <a:rPr lang="en-US" dirty="0"/>
            <a:t>Which jobs to accept and turn into processes</a:t>
          </a:r>
        </a:p>
      </dgm:t>
    </dgm:pt>
    <dgm:pt modelId="{43166368-C5DE-0C47-8499-A61BEBB1E08A}" type="parTrans" cxnId="{4DD9712D-E80A-5346-9CB2-DA495447E3C9}">
      <dgm:prSet/>
      <dgm:spPr>
        <a:ln>
          <a:solidFill>
            <a:schemeClr val="accent6"/>
          </a:solidFill>
        </a:ln>
      </dgm:spPr>
      <dgm:t>
        <a:bodyPr/>
        <a:lstStyle/>
        <a:p>
          <a:endParaRPr lang="en-US"/>
        </a:p>
      </dgm:t>
    </dgm:pt>
    <dgm:pt modelId="{83DCA43B-6D2F-4442-AE6E-865396CD1D76}" type="sibTrans" cxnId="{4DD9712D-E80A-5346-9CB2-DA495447E3C9}">
      <dgm:prSet/>
      <dgm:spPr/>
      <dgm:t>
        <a:bodyPr/>
        <a:lstStyle/>
        <a:p>
          <a:endParaRPr lang="en-US"/>
        </a:p>
      </dgm:t>
    </dgm:pt>
    <dgm:pt modelId="{9788D3D0-6C72-1949-A6CB-0450453AE3F2}">
      <dgm:prSet/>
      <dgm:spPr/>
      <dgm:t>
        <a:bodyPr/>
        <a:lstStyle/>
        <a:p>
          <a:r>
            <a:rPr lang="en-US" dirty="0"/>
            <a:t>First come, first served</a:t>
          </a:r>
        </a:p>
      </dgm:t>
    </dgm:pt>
    <dgm:pt modelId="{3E27A45D-ADD7-1A47-A1CD-A588CD9493A6}" type="parTrans" cxnId="{313AC54D-14EC-ED41-84AE-4532E37D0BC6}">
      <dgm:prSet/>
      <dgm:spPr>
        <a:ln>
          <a:solidFill>
            <a:schemeClr val="accent6"/>
          </a:solidFill>
        </a:ln>
      </dgm:spPr>
      <dgm:t>
        <a:bodyPr/>
        <a:lstStyle/>
        <a:p>
          <a:endParaRPr lang="en-US"/>
        </a:p>
      </dgm:t>
    </dgm:pt>
    <dgm:pt modelId="{D6AB37B0-248B-7D48-8BFD-23368651349E}" type="sibTrans" cxnId="{313AC54D-14EC-ED41-84AE-4532E37D0BC6}">
      <dgm:prSet/>
      <dgm:spPr/>
      <dgm:t>
        <a:bodyPr/>
        <a:lstStyle/>
        <a:p>
          <a:endParaRPr lang="en-US"/>
        </a:p>
      </dgm:t>
    </dgm:pt>
    <dgm:pt modelId="{EFED3A02-92E5-7B4F-B439-13D02CBDBC35}">
      <dgm:prSet/>
      <dgm:spPr/>
      <dgm:t>
        <a:bodyPr/>
        <a:lstStyle/>
        <a:p>
          <a:r>
            <a:rPr lang="en-US" dirty="0"/>
            <a:t>Priority, expected execution time, I/O requirements</a:t>
          </a:r>
        </a:p>
      </dgm:t>
    </dgm:pt>
    <dgm:pt modelId="{900FC365-CC4F-244C-8BB2-E0DE2EDB2C92}" type="parTrans" cxnId="{479DEE9C-1DF2-564D-A6B0-FECBBD97B603}">
      <dgm:prSet/>
      <dgm:spPr>
        <a:ln>
          <a:solidFill>
            <a:schemeClr val="accent6"/>
          </a:solidFill>
        </a:ln>
      </dgm:spPr>
      <dgm:t>
        <a:bodyPr/>
        <a:lstStyle/>
        <a:p>
          <a:endParaRPr lang="en-US"/>
        </a:p>
      </dgm:t>
    </dgm:pt>
    <dgm:pt modelId="{E0B37AE9-D6E2-234C-8ABC-3934D99299FD}" type="sibTrans" cxnId="{479DEE9C-1DF2-564D-A6B0-FECBBD97B603}">
      <dgm:prSet/>
      <dgm:spPr/>
      <dgm:t>
        <a:bodyPr/>
        <a:lstStyle/>
        <a:p>
          <a:endParaRPr lang="en-US"/>
        </a:p>
      </dgm:t>
    </dgm:pt>
    <dgm:pt modelId="{99DC4FCA-9D24-E540-A8C3-6E0FE26B20DF}" type="pres">
      <dgm:prSet presAssocID="{2F5ECFDF-990A-7149-B63A-287057775409}" presName="hierChild1" presStyleCnt="0">
        <dgm:presLayoutVars>
          <dgm:chPref val="1"/>
          <dgm:dir/>
          <dgm:animOne val="branch"/>
          <dgm:animLvl val="lvl"/>
          <dgm:resizeHandles/>
        </dgm:presLayoutVars>
      </dgm:prSet>
      <dgm:spPr/>
    </dgm:pt>
    <dgm:pt modelId="{0DE35A2B-A3E6-BB47-AD8F-B457D037F397}" type="pres">
      <dgm:prSet presAssocID="{7E55061F-A8D5-1A46-9FD3-893854A38A90}" presName="hierRoot1" presStyleCnt="0"/>
      <dgm:spPr/>
    </dgm:pt>
    <dgm:pt modelId="{23B9B35B-8437-3D40-8522-9D231FA6BE7A}" type="pres">
      <dgm:prSet presAssocID="{7E55061F-A8D5-1A46-9FD3-893854A38A90}" presName="composite" presStyleCnt="0"/>
      <dgm:spPr/>
    </dgm:pt>
    <dgm:pt modelId="{F6376796-3CFA-354D-BC47-8C9F869C43B1}" type="pres">
      <dgm:prSet presAssocID="{7E55061F-A8D5-1A46-9FD3-893854A38A90}" presName="background" presStyleLbl="node0" presStyleIdx="0" presStyleCnt="1"/>
      <dgm:spPr/>
    </dgm:pt>
    <dgm:pt modelId="{79838C3E-0F52-1744-A7D4-B12983AB3808}" type="pres">
      <dgm:prSet presAssocID="{7E55061F-A8D5-1A46-9FD3-893854A38A90}" presName="text" presStyleLbl="fgAcc0" presStyleIdx="0" presStyleCnt="1">
        <dgm:presLayoutVars>
          <dgm:chPref val="3"/>
        </dgm:presLayoutVars>
      </dgm:prSet>
      <dgm:spPr/>
    </dgm:pt>
    <dgm:pt modelId="{2E331F31-566D-B348-AC5A-8BE28BC2370D}" type="pres">
      <dgm:prSet presAssocID="{7E55061F-A8D5-1A46-9FD3-893854A38A90}" presName="hierChild2" presStyleCnt="0"/>
      <dgm:spPr/>
    </dgm:pt>
    <dgm:pt modelId="{71DE5901-86A6-E748-8249-05D86E92148C}" type="pres">
      <dgm:prSet presAssocID="{B40672A2-EF57-EF45-BEEF-3CC7B4092CEA}" presName="Name10" presStyleLbl="parChTrans1D2" presStyleIdx="0" presStyleCnt="2"/>
      <dgm:spPr/>
    </dgm:pt>
    <dgm:pt modelId="{90C50ADF-70C5-C44E-91B1-4C86E95317AC}" type="pres">
      <dgm:prSet presAssocID="{B2E19B59-8C49-5F4A-B522-FB427F24EFF0}" presName="hierRoot2" presStyleCnt="0"/>
      <dgm:spPr/>
    </dgm:pt>
    <dgm:pt modelId="{2396F592-EC0F-C845-A582-B8F0B95397AD}" type="pres">
      <dgm:prSet presAssocID="{B2E19B59-8C49-5F4A-B522-FB427F24EFF0}" presName="composite2" presStyleCnt="0"/>
      <dgm:spPr/>
    </dgm:pt>
    <dgm:pt modelId="{CF6E069B-1E99-394F-BA77-0D760FFAAAEA}" type="pres">
      <dgm:prSet presAssocID="{B2E19B59-8C49-5F4A-B522-FB427F24EFF0}" presName="background2" presStyleLbl="node2" presStyleIdx="0" presStyleCnt="2"/>
      <dgm:spPr/>
    </dgm:pt>
    <dgm:pt modelId="{BEDB5996-E132-B845-A228-66156520BA95}" type="pres">
      <dgm:prSet presAssocID="{B2E19B59-8C49-5F4A-B522-FB427F24EFF0}" presName="text2" presStyleLbl="fgAcc2" presStyleIdx="0" presStyleCnt="2">
        <dgm:presLayoutVars>
          <dgm:chPref val="3"/>
        </dgm:presLayoutVars>
      </dgm:prSet>
      <dgm:spPr/>
    </dgm:pt>
    <dgm:pt modelId="{EAD4687F-826E-9042-B190-2ED5123D0765}" type="pres">
      <dgm:prSet presAssocID="{B2E19B59-8C49-5F4A-B522-FB427F24EFF0}" presName="hierChild3" presStyleCnt="0"/>
      <dgm:spPr/>
    </dgm:pt>
    <dgm:pt modelId="{67E2418F-D285-5342-AF8A-A0A8C948F10E}" type="pres">
      <dgm:prSet presAssocID="{43166368-C5DE-0C47-8499-A61BEBB1E08A}" presName="Name10" presStyleLbl="parChTrans1D2" presStyleIdx="1" presStyleCnt="2"/>
      <dgm:spPr/>
    </dgm:pt>
    <dgm:pt modelId="{0627B2B5-EFE6-BA44-B795-3142269CC838}" type="pres">
      <dgm:prSet presAssocID="{B452A0BC-BD07-EB44-995E-4F40B0C5BE92}" presName="hierRoot2" presStyleCnt="0"/>
      <dgm:spPr/>
    </dgm:pt>
    <dgm:pt modelId="{5FAD5358-7E8E-9B46-A19E-B4F1445DF0E5}" type="pres">
      <dgm:prSet presAssocID="{B452A0BC-BD07-EB44-995E-4F40B0C5BE92}" presName="composite2" presStyleCnt="0"/>
      <dgm:spPr/>
    </dgm:pt>
    <dgm:pt modelId="{06808704-274A-234C-85C4-DB13DB953985}" type="pres">
      <dgm:prSet presAssocID="{B452A0BC-BD07-EB44-995E-4F40B0C5BE92}" presName="background2" presStyleLbl="node2" presStyleIdx="1" presStyleCnt="2"/>
      <dgm:spPr/>
    </dgm:pt>
    <dgm:pt modelId="{1C44A815-88D4-394C-A851-C13D49CE4F12}" type="pres">
      <dgm:prSet presAssocID="{B452A0BC-BD07-EB44-995E-4F40B0C5BE92}" presName="text2" presStyleLbl="fgAcc2" presStyleIdx="1" presStyleCnt="2">
        <dgm:presLayoutVars>
          <dgm:chPref val="3"/>
        </dgm:presLayoutVars>
      </dgm:prSet>
      <dgm:spPr/>
    </dgm:pt>
    <dgm:pt modelId="{44A6B09D-B321-7D42-B6B8-26E537240F58}" type="pres">
      <dgm:prSet presAssocID="{B452A0BC-BD07-EB44-995E-4F40B0C5BE92}" presName="hierChild3" presStyleCnt="0"/>
      <dgm:spPr/>
    </dgm:pt>
    <dgm:pt modelId="{217868F8-B114-BB46-AAC0-B54F8019AD3B}" type="pres">
      <dgm:prSet presAssocID="{3E27A45D-ADD7-1A47-A1CD-A588CD9493A6}" presName="Name17" presStyleLbl="parChTrans1D3" presStyleIdx="0" presStyleCnt="2"/>
      <dgm:spPr/>
    </dgm:pt>
    <dgm:pt modelId="{B53488E2-AD68-A44D-ACF3-6B55F92C92B0}" type="pres">
      <dgm:prSet presAssocID="{9788D3D0-6C72-1949-A6CB-0450453AE3F2}" presName="hierRoot3" presStyleCnt="0"/>
      <dgm:spPr/>
    </dgm:pt>
    <dgm:pt modelId="{DF9650BB-9C19-6247-BF91-58504051D2B8}" type="pres">
      <dgm:prSet presAssocID="{9788D3D0-6C72-1949-A6CB-0450453AE3F2}" presName="composite3" presStyleCnt="0"/>
      <dgm:spPr/>
    </dgm:pt>
    <dgm:pt modelId="{39FDF545-C35D-F24B-A60B-814B5603FCAC}" type="pres">
      <dgm:prSet presAssocID="{9788D3D0-6C72-1949-A6CB-0450453AE3F2}" presName="background3" presStyleLbl="node3" presStyleIdx="0" presStyleCnt="2"/>
      <dgm:spPr/>
    </dgm:pt>
    <dgm:pt modelId="{5D6C4153-73D0-1046-9674-E0ECB450E3E4}" type="pres">
      <dgm:prSet presAssocID="{9788D3D0-6C72-1949-A6CB-0450453AE3F2}" presName="text3" presStyleLbl="fgAcc3" presStyleIdx="0" presStyleCnt="2">
        <dgm:presLayoutVars>
          <dgm:chPref val="3"/>
        </dgm:presLayoutVars>
      </dgm:prSet>
      <dgm:spPr/>
    </dgm:pt>
    <dgm:pt modelId="{919F3B1A-23FB-D64D-9F57-4C8B42AEC7EA}" type="pres">
      <dgm:prSet presAssocID="{9788D3D0-6C72-1949-A6CB-0450453AE3F2}" presName="hierChild4" presStyleCnt="0"/>
      <dgm:spPr/>
    </dgm:pt>
    <dgm:pt modelId="{E81E2D14-B4BC-5348-97BD-836810024AB3}" type="pres">
      <dgm:prSet presAssocID="{900FC365-CC4F-244C-8BB2-E0DE2EDB2C92}" presName="Name17" presStyleLbl="parChTrans1D3" presStyleIdx="1" presStyleCnt="2"/>
      <dgm:spPr/>
    </dgm:pt>
    <dgm:pt modelId="{0960DAC7-AA81-EB43-8138-1C7461C66F17}" type="pres">
      <dgm:prSet presAssocID="{EFED3A02-92E5-7B4F-B439-13D02CBDBC35}" presName="hierRoot3" presStyleCnt="0"/>
      <dgm:spPr/>
    </dgm:pt>
    <dgm:pt modelId="{6EF94FE0-887C-744B-8D02-07AF2D29BBEA}" type="pres">
      <dgm:prSet presAssocID="{EFED3A02-92E5-7B4F-B439-13D02CBDBC35}" presName="composite3" presStyleCnt="0"/>
      <dgm:spPr/>
    </dgm:pt>
    <dgm:pt modelId="{4D9E2E77-9ACA-A94C-A75C-ADE49650887D}" type="pres">
      <dgm:prSet presAssocID="{EFED3A02-92E5-7B4F-B439-13D02CBDBC35}" presName="background3" presStyleLbl="node3" presStyleIdx="1" presStyleCnt="2"/>
      <dgm:spPr/>
    </dgm:pt>
    <dgm:pt modelId="{5FFAAE37-5510-F141-9902-D4F6BE89FAED}" type="pres">
      <dgm:prSet presAssocID="{EFED3A02-92E5-7B4F-B439-13D02CBDBC35}" presName="text3" presStyleLbl="fgAcc3" presStyleIdx="1" presStyleCnt="2">
        <dgm:presLayoutVars>
          <dgm:chPref val="3"/>
        </dgm:presLayoutVars>
      </dgm:prSet>
      <dgm:spPr/>
    </dgm:pt>
    <dgm:pt modelId="{318AD854-2508-3F4E-B638-FB8449A567CF}" type="pres">
      <dgm:prSet presAssocID="{EFED3A02-92E5-7B4F-B439-13D02CBDBC35}" presName="hierChild4" presStyleCnt="0"/>
      <dgm:spPr/>
    </dgm:pt>
  </dgm:ptLst>
  <dgm:cxnLst>
    <dgm:cxn modelId="{F629661F-7578-2043-8801-F00A3CC80FD3}" type="presOf" srcId="{2F5ECFDF-990A-7149-B63A-287057775409}" destId="{99DC4FCA-9D24-E540-A8C3-6E0FE26B20DF}" srcOrd="0" destOrd="0" presId="urn:microsoft.com/office/officeart/2005/8/layout/hierarchy1"/>
    <dgm:cxn modelId="{E6B47725-26E7-F74D-B7F8-39F6238B4D8A}" type="presOf" srcId="{B452A0BC-BD07-EB44-995E-4F40B0C5BE92}" destId="{1C44A815-88D4-394C-A851-C13D49CE4F12}" srcOrd="0" destOrd="0" presId="urn:microsoft.com/office/officeart/2005/8/layout/hierarchy1"/>
    <dgm:cxn modelId="{4DD9712D-E80A-5346-9CB2-DA495447E3C9}" srcId="{7E55061F-A8D5-1A46-9FD3-893854A38A90}" destId="{B452A0BC-BD07-EB44-995E-4F40B0C5BE92}" srcOrd="1" destOrd="0" parTransId="{43166368-C5DE-0C47-8499-A61BEBB1E08A}" sibTransId="{83DCA43B-6D2F-4442-AE6E-865396CD1D76}"/>
    <dgm:cxn modelId="{3CF4EF5C-BF95-6545-9BE5-D1394F1320AE}" type="presOf" srcId="{7E55061F-A8D5-1A46-9FD3-893854A38A90}" destId="{79838C3E-0F52-1744-A7D4-B12983AB3808}" srcOrd="0" destOrd="0" presId="urn:microsoft.com/office/officeart/2005/8/layout/hierarchy1"/>
    <dgm:cxn modelId="{BEBECC64-B00F-4D41-93D3-C105ABBDCA7C}" type="presOf" srcId="{9788D3D0-6C72-1949-A6CB-0450453AE3F2}" destId="{5D6C4153-73D0-1046-9674-E0ECB450E3E4}" srcOrd="0" destOrd="0" presId="urn:microsoft.com/office/officeart/2005/8/layout/hierarchy1"/>
    <dgm:cxn modelId="{6AA4096B-65AB-7D42-A066-9A7783C393B7}" type="presOf" srcId="{3E27A45D-ADD7-1A47-A1CD-A588CD9493A6}" destId="{217868F8-B114-BB46-AAC0-B54F8019AD3B}" srcOrd="0" destOrd="0" presId="urn:microsoft.com/office/officeart/2005/8/layout/hierarchy1"/>
    <dgm:cxn modelId="{313AC54D-14EC-ED41-84AE-4532E37D0BC6}" srcId="{B452A0BC-BD07-EB44-995E-4F40B0C5BE92}" destId="{9788D3D0-6C72-1949-A6CB-0450453AE3F2}" srcOrd="0" destOrd="0" parTransId="{3E27A45D-ADD7-1A47-A1CD-A588CD9493A6}" sibTransId="{D6AB37B0-248B-7D48-8BFD-23368651349E}"/>
    <dgm:cxn modelId="{479DEE9C-1DF2-564D-A6B0-FECBBD97B603}" srcId="{B452A0BC-BD07-EB44-995E-4F40B0C5BE92}" destId="{EFED3A02-92E5-7B4F-B439-13D02CBDBC35}" srcOrd="1" destOrd="0" parTransId="{900FC365-CC4F-244C-8BB2-E0DE2EDB2C92}" sibTransId="{E0B37AE9-D6E2-234C-8ABC-3934D99299FD}"/>
    <dgm:cxn modelId="{B1DC93AD-83CD-7648-894F-AADB8D6E9532}" type="presOf" srcId="{B2E19B59-8C49-5F4A-B522-FB427F24EFF0}" destId="{BEDB5996-E132-B845-A228-66156520BA95}" srcOrd="0" destOrd="0" presId="urn:microsoft.com/office/officeart/2005/8/layout/hierarchy1"/>
    <dgm:cxn modelId="{CFC4B2B1-E8B8-674B-9114-0CFA5696FBD6}" type="presOf" srcId="{43166368-C5DE-0C47-8499-A61BEBB1E08A}" destId="{67E2418F-D285-5342-AF8A-A0A8C948F10E}" srcOrd="0" destOrd="0" presId="urn:microsoft.com/office/officeart/2005/8/layout/hierarchy1"/>
    <dgm:cxn modelId="{D47814B9-4341-7547-8A2B-AED4CBDCCA0C}" srcId="{7E55061F-A8D5-1A46-9FD3-893854A38A90}" destId="{B2E19B59-8C49-5F4A-B522-FB427F24EFF0}" srcOrd="0" destOrd="0" parTransId="{B40672A2-EF57-EF45-BEEF-3CC7B4092CEA}" sibTransId="{E516EACE-6D46-0C4B-A5D4-AF3B00ED0ED3}"/>
    <dgm:cxn modelId="{F87DBBDF-E646-1645-A68F-65982BAEFC55}" type="presOf" srcId="{B40672A2-EF57-EF45-BEEF-3CC7B4092CEA}" destId="{71DE5901-86A6-E748-8249-05D86E92148C}" srcOrd="0" destOrd="0" presId="urn:microsoft.com/office/officeart/2005/8/layout/hierarchy1"/>
    <dgm:cxn modelId="{003233E3-3FEB-B747-9FA7-DDEB5844E595}" srcId="{2F5ECFDF-990A-7149-B63A-287057775409}" destId="{7E55061F-A8D5-1A46-9FD3-893854A38A90}" srcOrd="0" destOrd="0" parTransId="{78A5209A-C329-5A4F-AF1B-8F1A687F4B6B}" sibTransId="{C2BD42A6-DAEE-E84D-AE14-A4ED7227B160}"/>
    <dgm:cxn modelId="{9EE109F1-00A3-8945-83AF-134C5D7CE70A}" type="presOf" srcId="{900FC365-CC4F-244C-8BB2-E0DE2EDB2C92}" destId="{E81E2D14-B4BC-5348-97BD-836810024AB3}" srcOrd="0" destOrd="0" presId="urn:microsoft.com/office/officeart/2005/8/layout/hierarchy1"/>
    <dgm:cxn modelId="{C09676FD-BB7B-CF4F-A4CF-84EDAA21359B}" type="presOf" srcId="{EFED3A02-92E5-7B4F-B439-13D02CBDBC35}" destId="{5FFAAE37-5510-F141-9902-D4F6BE89FAED}" srcOrd="0" destOrd="0" presId="urn:microsoft.com/office/officeart/2005/8/layout/hierarchy1"/>
    <dgm:cxn modelId="{C4F0C6F8-5416-F14B-A3D5-A8EFB96CCA91}" type="presParOf" srcId="{99DC4FCA-9D24-E540-A8C3-6E0FE26B20DF}" destId="{0DE35A2B-A3E6-BB47-AD8F-B457D037F397}" srcOrd="0" destOrd="0" presId="urn:microsoft.com/office/officeart/2005/8/layout/hierarchy1"/>
    <dgm:cxn modelId="{7DFDDE1D-BD8F-6144-8A59-0FB2360CFD79}" type="presParOf" srcId="{0DE35A2B-A3E6-BB47-AD8F-B457D037F397}" destId="{23B9B35B-8437-3D40-8522-9D231FA6BE7A}" srcOrd="0" destOrd="0" presId="urn:microsoft.com/office/officeart/2005/8/layout/hierarchy1"/>
    <dgm:cxn modelId="{429F0FF6-DAAA-B947-95E1-07147BA2FD2E}" type="presParOf" srcId="{23B9B35B-8437-3D40-8522-9D231FA6BE7A}" destId="{F6376796-3CFA-354D-BC47-8C9F869C43B1}" srcOrd="0" destOrd="0" presId="urn:microsoft.com/office/officeart/2005/8/layout/hierarchy1"/>
    <dgm:cxn modelId="{A0366094-0C3D-E240-8748-3562A63F9B5E}" type="presParOf" srcId="{23B9B35B-8437-3D40-8522-9D231FA6BE7A}" destId="{79838C3E-0F52-1744-A7D4-B12983AB3808}" srcOrd="1" destOrd="0" presId="urn:microsoft.com/office/officeart/2005/8/layout/hierarchy1"/>
    <dgm:cxn modelId="{1CE79E45-30E4-A44F-841D-F50FF9499233}" type="presParOf" srcId="{0DE35A2B-A3E6-BB47-AD8F-B457D037F397}" destId="{2E331F31-566D-B348-AC5A-8BE28BC2370D}" srcOrd="1" destOrd="0" presId="urn:microsoft.com/office/officeart/2005/8/layout/hierarchy1"/>
    <dgm:cxn modelId="{E7857659-341F-284D-A232-C4EFDAFF63D4}" type="presParOf" srcId="{2E331F31-566D-B348-AC5A-8BE28BC2370D}" destId="{71DE5901-86A6-E748-8249-05D86E92148C}" srcOrd="0" destOrd="0" presId="urn:microsoft.com/office/officeart/2005/8/layout/hierarchy1"/>
    <dgm:cxn modelId="{20228553-1850-8946-B688-0289897CE49D}" type="presParOf" srcId="{2E331F31-566D-B348-AC5A-8BE28BC2370D}" destId="{90C50ADF-70C5-C44E-91B1-4C86E95317AC}" srcOrd="1" destOrd="0" presId="urn:microsoft.com/office/officeart/2005/8/layout/hierarchy1"/>
    <dgm:cxn modelId="{E1C23BF0-7F8E-384B-8B22-8C24CF6C3BEC}" type="presParOf" srcId="{90C50ADF-70C5-C44E-91B1-4C86E95317AC}" destId="{2396F592-EC0F-C845-A582-B8F0B95397AD}" srcOrd="0" destOrd="0" presId="urn:microsoft.com/office/officeart/2005/8/layout/hierarchy1"/>
    <dgm:cxn modelId="{95222A1B-4D18-1E49-BA57-B0202DF4700A}" type="presParOf" srcId="{2396F592-EC0F-C845-A582-B8F0B95397AD}" destId="{CF6E069B-1E99-394F-BA77-0D760FFAAAEA}" srcOrd="0" destOrd="0" presId="urn:microsoft.com/office/officeart/2005/8/layout/hierarchy1"/>
    <dgm:cxn modelId="{0CB0A209-48F5-7743-AA68-7DF9960868B8}" type="presParOf" srcId="{2396F592-EC0F-C845-A582-B8F0B95397AD}" destId="{BEDB5996-E132-B845-A228-66156520BA95}" srcOrd="1" destOrd="0" presId="urn:microsoft.com/office/officeart/2005/8/layout/hierarchy1"/>
    <dgm:cxn modelId="{78DED13B-05F1-3E40-A9B5-F71BEC9C57BA}" type="presParOf" srcId="{90C50ADF-70C5-C44E-91B1-4C86E95317AC}" destId="{EAD4687F-826E-9042-B190-2ED5123D0765}" srcOrd="1" destOrd="0" presId="urn:microsoft.com/office/officeart/2005/8/layout/hierarchy1"/>
    <dgm:cxn modelId="{E69D83B0-94E7-6B46-A5A0-94594047D982}" type="presParOf" srcId="{2E331F31-566D-B348-AC5A-8BE28BC2370D}" destId="{67E2418F-D285-5342-AF8A-A0A8C948F10E}" srcOrd="2" destOrd="0" presId="urn:microsoft.com/office/officeart/2005/8/layout/hierarchy1"/>
    <dgm:cxn modelId="{8D02F15F-759E-5749-91B4-D3BC6735962D}" type="presParOf" srcId="{2E331F31-566D-B348-AC5A-8BE28BC2370D}" destId="{0627B2B5-EFE6-BA44-B795-3142269CC838}" srcOrd="3" destOrd="0" presId="urn:microsoft.com/office/officeart/2005/8/layout/hierarchy1"/>
    <dgm:cxn modelId="{40644BC5-E544-854C-9E3F-2ACB4901F30E}" type="presParOf" srcId="{0627B2B5-EFE6-BA44-B795-3142269CC838}" destId="{5FAD5358-7E8E-9B46-A19E-B4F1445DF0E5}" srcOrd="0" destOrd="0" presId="urn:microsoft.com/office/officeart/2005/8/layout/hierarchy1"/>
    <dgm:cxn modelId="{FF68DBA9-2807-8D47-B88C-09560F18D27A}" type="presParOf" srcId="{5FAD5358-7E8E-9B46-A19E-B4F1445DF0E5}" destId="{06808704-274A-234C-85C4-DB13DB953985}" srcOrd="0" destOrd="0" presId="urn:microsoft.com/office/officeart/2005/8/layout/hierarchy1"/>
    <dgm:cxn modelId="{8714C31B-2FC8-254C-B134-02EEB4A35876}" type="presParOf" srcId="{5FAD5358-7E8E-9B46-A19E-B4F1445DF0E5}" destId="{1C44A815-88D4-394C-A851-C13D49CE4F12}" srcOrd="1" destOrd="0" presId="urn:microsoft.com/office/officeart/2005/8/layout/hierarchy1"/>
    <dgm:cxn modelId="{D0686090-B3CA-AA4F-A4FE-40ABB06D20D1}" type="presParOf" srcId="{0627B2B5-EFE6-BA44-B795-3142269CC838}" destId="{44A6B09D-B321-7D42-B6B8-26E537240F58}" srcOrd="1" destOrd="0" presId="urn:microsoft.com/office/officeart/2005/8/layout/hierarchy1"/>
    <dgm:cxn modelId="{8A65B265-9C72-A644-B8F8-7F2703A4A113}" type="presParOf" srcId="{44A6B09D-B321-7D42-B6B8-26E537240F58}" destId="{217868F8-B114-BB46-AAC0-B54F8019AD3B}" srcOrd="0" destOrd="0" presId="urn:microsoft.com/office/officeart/2005/8/layout/hierarchy1"/>
    <dgm:cxn modelId="{16C34729-839F-E94A-B3A5-2B3BC9DB85C3}" type="presParOf" srcId="{44A6B09D-B321-7D42-B6B8-26E537240F58}" destId="{B53488E2-AD68-A44D-ACF3-6B55F92C92B0}" srcOrd="1" destOrd="0" presId="urn:microsoft.com/office/officeart/2005/8/layout/hierarchy1"/>
    <dgm:cxn modelId="{F8A9ED16-22F5-BB41-8CB9-6D81C11DE64C}" type="presParOf" srcId="{B53488E2-AD68-A44D-ACF3-6B55F92C92B0}" destId="{DF9650BB-9C19-6247-BF91-58504051D2B8}" srcOrd="0" destOrd="0" presId="urn:microsoft.com/office/officeart/2005/8/layout/hierarchy1"/>
    <dgm:cxn modelId="{D31A60D5-E55C-3C43-8EFD-9933CF80FCD3}" type="presParOf" srcId="{DF9650BB-9C19-6247-BF91-58504051D2B8}" destId="{39FDF545-C35D-F24B-A60B-814B5603FCAC}" srcOrd="0" destOrd="0" presId="urn:microsoft.com/office/officeart/2005/8/layout/hierarchy1"/>
    <dgm:cxn modelId="{1D0920BB-E80A-1F49-8794-1059E21B31F6}" type="presParOf" srcId="{DF9650BB-9C19-6247-BF91-58504051D2B8}" destId="{5D6C4153-73D0-1046-9674-E0ECB450E3E4}" srcOrd="1" destOrd="0" presId="urn:microsoft.com/office/officeart/2005/8/layout/hierarchy1"/>
    <dgm:cxn modelId="{EE8C9AE1-5D1C-424E-B97A-216C963775A6}" type="presParOf" srcId="{B53488E2-AD68-A44D-ACF3-6B55F92C92B0}" destId="{919F3B1A-23FB-D64D-9F57-4C8B42AEC7EA}" srcOrd="1" destOrd="0" presId="urn:microsoft.com/office/officeart/2005/8/layout/hierarchy1"/>
    <dgm:cxn modelId="{97E182B4-5344-4E4A-9BE9-7EADE62672AF}" type="presParOf" srcId="{44A6B09D-B321-7D42-B6B8-26E537240F58}" destId="{E81E2D14-B4BC-5348-97BD-836810024AB3}" srcOrd="2" destOrd="0" presId="urn:microsoft.com/office/officeart/2005/8/layout/hierarchy1"/>
    <dgm:cxn modelId="{0C198131-F38A-3A49-8916-5EDE6DD3178F}" type="presParOf" srcId="{44A6B09D-B321-7D42-B6B8-26E537240F58}" destId="{0960DAC7-AA81-EB43-8138-1C7461C66F17}" srcOrd="3" destOrd="0" presId="urn:microsoft.com/office/officeart/2005/8/layout/hierarchy1"/>
    <dgm:cxn modelId="{A2915F35-B97F-764A-B040-44A75637B035}" type="presParOf" srcId="{0960DAC7-AA81-EB43-8138-1C7461C66F17}" destId="{6EF94FE0-887C-744B-8D02-07AF2D29BBEA}" srcOrd="0" destOrd="0" presId="urn:microsoft.com/office/officeart/2005/8/layout/hierarchy1"/>
    <dgm:cxn modelId="{6572964B-7AFB-4841-B03B-5AA3B74E9B6D}" type="presParOf" srcId="{6EF94FE0-887C-744B-8D02-07AF2D29BBEA}" destId="{4D9E2E77-9ACA-A94C-A75C-ADE49650887D}" srcOrd="0" destOrd="0" presId="urn:microsoft.com/office/officeart/2005/8/layout/hierarchy1"/>
    <dgm:cxn modelId="{7A124216-2DD3-0542-8D50-5B4B019E8970}" type="presParOf" srcId="{6EF94FE0-887C-744B-8D02-07AF2D29BBEA}" destId="{5FFAAE37-5510-F141-9902-D4F6BE89FAED}" srcOrd="1" destOrd="0" presId="urn:microsoft.com/office/officeart/2005/8/layout/hierarchy1"/>
    <dgm:cxn modelId="{985690B1-B49A-6647-8DD4-940119EE9DA8}" type="presParOf" srcId="{0960DAC7-AA81-EB43-8138-1C7461C66F17}" destId="{318AD854-2508-3F4E-B638-FB8449A567C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F23C6F-BDB0-CD40-B1A7-17A7C364109A}"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64DCB2FE-D6FC-134C-8FC6-DBF800F1B202}">
      <dgm:prSet phldrT="[Text]"/>
      <dgm:spPr/>
      <dgm:t>
        <a:bodyPr/>
        <a:lstStyle/>
        <a:p>
          <a:r>
            <a:rPr lang="en-US" dirty="0"/>
            <a:t>Examples:</a:t>
          </a:r>
        </a:p>
      </dgm:t>
    </dgm:pt>
    <dgm:pt modelId="{1CB1F206-46E9-EF4B-902D-DE0F90CF32B8}" type="parTrans" cxnId="{ECC8F696-DD46-A143-80C8-0D677214617C}">
      <dgm:prSet/>
      <dgm:spPr/>
      <dgm:t>
        <a:bodyPr/>
        <a:lstStyle/>
        <a:p>
          <a:endParaRPr lang="en-US"/>
        </a:p>
      </dgm:t>
    </dgm:pt>
    <dgm:pt modelId="{BE2F29A1-9F34-0245-BD2F-AE13BB4EB2BF}" type="sibTrans" cxnId="{ECC8F696-DD46-A143-80C8-0D677214617C}">
      <dgm:prSet/>
      <dgm:spPr/>
      <dgm:t>
        <a:bodyPr/>
        <a:lstStyle/>
        <a:p>
          <a:endParaRPr lang="en-US"/>
        </a:p>
      </dgm:t>
    </dgm:pt>
    <dgm:pt modelId="{EBB81CCD-F629-2449-BAB8-9EBE7DB8372B}">
      <dgm:prSet/>
      <dgm:spPr>
        <a:ln>
          <a:solidFill>
            <a:schemeClr val="accent2"/>
          </a:solidFill>
        </a:ln>
      </dgm:spPr>
      <dgm:t>
        <a:bodyPr/>
        <a:lstStyle/>
        <a:p>
          <a:r>
            <a:rPr lang="en-US"/>
            <a:t>Clock interrupts</a:t>
          </a:r>
          <a:endParaRPr lang="en-US" dirty="0"/>
        </a:p>
      </dgm:t>
    </dgm:pt>
    <dgm:pt modelId="{A2B60BE9-1EAD-8C44-A0C8-BF25857D4DC3}" type="parTrans" cxnId="{2284EEBA-740D-014A-8B06-62CF6F06D25B}">
      <dgm:prSet/>
      <dgm:spPr/>
      <dgm:t>
        <a:bodyPr/>
        <a:lstStyle/>
        <a:p>
          <a:endParaRPr lang="en-US"/>
        </a:p>
      </dgm:t>
    </dgm:pt>
    <dgm:pt modelId="{85A694BF-EB44-774F-B503-001C8749A6C9}" type="sibTrans" cxnId="{2284EEBA-740D-014A-8B06-62CF6F06D25B}">
      <dgm:prSet/>
      <dgm:spPr/>
      <dgm:t>
        <a:bodyPr/>
        <a:lstStyle/>
        <a:p>
          <a:endParaRPr lang="en-US"/>
        </a:p>
      </dgm:t>
    </dgm:pt>
    <dgm:pt modelId="{EC6CFCC6-CB68-E745-BF00-9AFF3E6173F6}">
      <dgm:prSet/>
      <dgm:spPr>
        <a:ln>
          <a:solidFill>
            <a:schemeClr val="accent2"/>
          </a:solidFill>
        </a:ln>
      </dgm:spPr>
      <dgm:t>
        <a:bodyPr/>
        <a:lstStyle/>
        <a:p>
          <a:r>
            <a:rPr lang="en-US"/>
            <a:t>I/O interrupts</a:t>
          </a:r>
          <a:endParaRPr lang="en-US" dirty="0"/>
        </a:p>
      </dgm:t>
    </dgm:pt>
    <dgm:pt modelId="{474B49E8-2AA5-CE43-9905-B783E76F6A47}" type="parTrans" cxnId="{DE0AE0BC-5E28-8149-9BDC-0231F9D0942B}">
      <dgm:prSet/>
      <dgm:spPr/>
      <dgm:t>
        <a:bodyPr/>
        <a:lstStyle/>
        <a:p>
          <a:endParaRPr lang="en-US"/>
        </a:p>
      </dgm:t>
    </dgm:pt>
    <dgm:pt modelId="{A05C3D34-E11F-6E4F-A1BB-4B26CB2F7905}" type="sibTrans" cxnId="{DE0AE0BC-5E28-8149-9BDC-0231F9D0942B}">
      <dgm:prSet/>
      <dgm:spPr/>
      <dgm:t>
        <a:bodyPr/>
        <a:lstStyle/>
        <a:p>
          <a:endParaRPr lang="en-US"/>
        </a:p>
      </dgm:t>
    </dgm:pt>
    <dgm:pt modelId="{79DFE475-4642-004E-9E67-A5076D7DE768}">
      <dgm:prSet/>
      <dgm:spPr>
        <a:ln>
          <a:solidFill>
            <a:schemeClr val="accent2"/>
          </a:solidFill>
        </a:ln>
      </dgm:spPr>
      <dgm:t>
        <a:bodyPr/>
        <a:lstStyle/>
        <a:p>
          <a:r>
            <a:rPr lang="en-US"/>
            <a:t>Operating system calls</a:t>
          </a:r>
          <a:endParaRPr lang="en-US" dirty="0"/>
        </a:p>
      </dgm:t>
    </dgm:pt>
    <dgm:pt modelId="{29C51264-FCBD-2449-9D82-C9A2EF307D74}" type="parTrans" cxnId="{7AE83048-7391-3942-B43D-969BB7B3DBAE}">
      <dgm:prSet/>
      <dgm:spPr/>
      <dgm:t>
        <a:bodyPr/>
        <a:lstStyle/>
        <a:p>
          <a:endParaRPr lang="en-US"/>
        </a:p>
      </dgm:t>
    </dgm:pt>
    <dgm:pt modelId="{48613CC0-ECAE-9947-815E-0FC28A38422E}" type="sibTrans" cxnId="{7AE83048-7391-3942-B43D-969BB7B3DBAE}">
      <dgm:prSet/>
      <dgm:spPr/>
      <dgm:t>
        <a:bodyPr/>
        <a:lstStyle/>
        <a:p>
          <a:endParaRPr lang="en-US"/>
        </a:p>
      </dgm:t>
    </dgm:pt>
    <dgm:pt modelId="{D0B7064E-EAC9-0246-B5FD-D5F8730BC867}">
      <dgm:prSet/>
      <dgm:spPr>
        <a:ln>
          <a:solidFill>
            <a:schemeClr val="accent2"/>
          </a:solidFill>
        </a:ln>
      </dgm:spPr>
      <dgm:t>
        <a:bodyPr/>
        <a:lstStyle/>
        <a:p>
          <a:r>
            <a:rPr lang="en-US"/>
            <a:t>Signals (e.g., semaphores)</a:t>
          </a:r>
          <a:endParaRPr lang="en-US" dirty="0"/>
        </a:p>
      </dgm:t>
    </dgm:pt>
    <dgm:pt modelId="{8F1F13F5-F5A9-1146-A6CD-DCD94F957C27}" type="parTrans" cxnId="{FF4D92EA-2C6F-FA49-BED6-170D7ECAD9D5}">
      <dgm:prSet/>
      <dgm:spPr/>
      <dgm:t>
        <a:bodyPr/>
        <a:lstStyle/>
        <a:p>
          <a:endParaRPr lang="en-US"/>
        </a:p>
      </dgm:t>
    </dgm:pt>
    <dgm:pt modelId="{4B98C8F9-8F3E-1F41-8275-DEA1106C320B}" type="sibTrans" cxnId="{FF4D92EA-2C6F-FA49-BED6-170D7ECAD9D5}">
      <dgm:prSet/>
      <dgm:spPr/>
      <dgm:t>
        <a:bodyPr/>
        <a:lstStyle/>
        <a:p>
          <a:endParaRPr lang="en-US"/>
        </a:p>
      </dgm:t>
    </dgm:pt>
    <dgm:pt modelId="{477E597F-8C1F-F94F-B7C1-EB0F499357D0}" type="pres">
      <dgm:prSet presAssocID="{D1F23C6F-BDB0-CD40-B1A7-17A7C364109A}" presName="Name0" presStyleCnt="0">
        <dgm:presLayoutVars>
          <dgm:dir/>
          <dgm:animLvl val="lvl"/>
          <dgm:resizeHandles val="exact"/>
        </dgm:presLayoutVars>
      </dgm:prSet>
      <dgm:spPr/>
    </dgm:pt>
    <dgm:pt modelId="{D9A9101C-92EC-0D4B-8A0E-40698675B38A}" type="pres">
      <dgm:prSet presAssocID="{64DCB2FE-D6FC-134C-8FC6-DBF800F1B202}" presName="composite" presStyleCnt="0"/>
      <dgm:spPr/>
    </dgm:pt>
    <dgm:pt modelId="{7235BF7B-B38C-6E49-BB6F-4C61D1E15250}" type="pres">
      <dgm:prSet presAssocID="{64DCB2FE-D6FC-134C-8FC6-DBF800F1B202}" presName="parTx" presStyleLbl="alignNode1" presStyleIdx="0" presStyleCnt="1">
        <dgm:presLayoutVars>
          <dgm:chMax val="0"/>
          <dgm:chPref val="0"/>
          <dgm:bulletEnabled val="1"/>
        </dgm:presLayoutVars>
      </dgm:prSet>
      <dgm:spPr/>
    </dgm:pt>
    <dgm:pt modelId="{9160FCE7-741B-E04F-B525-3D28C907C2D4}" type="pres">
      <dgm:prSet presAssocID="{64DCB2FE-D6FC-134C-8FC6-DBF800F1B202}" presName="desTx" presStyleLbl="alignAccFollowNode1" presStyleIdx="0" presStyleCnt="1">
        <dgm:presLayoutVars>
          <dgm:bulletEnabled val="1"/>
        </dgm:presLayoutVars>
      </dgm:prSet>
      <dgm:spPr/>
    </dgm:pt>
  </dgm:ptLst>
  <dgm:cxnLst>
    <dgm:cxn modelId="{7AF3D607-F5F0-0344-B8E0-842D8ABC9909}" type="presOf" srcId="{EC6CFCC6-CB68-E745-BF00-9AFF3E6173F6}" destId="{9160FCE7-741B-E04F-B525-3D28C907C2D4}" srcOrd="0" destOrd="1" presId="urn:microsoft.com/office/officeart/2005/8/layout/hList1"/>
    <dgm:cxn modelId="{B4AF032F-3217-234D-BCA7-F9EEBCC0625F}" type="presOf" srcId="{64DCB2FE-D6FC-134C-8FC6-DBF800F1B202}" destId="{7235BF7B-B38C-6E49-BB6F-4C61D1E15250}" srcOrd="0" destOrd="0" presId="urn:microsoft.com/office/officeart/2005/8/layout/hList1"/>
    <dgm:cxn modelId="{7AE83048-7391-3942-B43D-969BB7B3DBAE}" srcId="{64DCB2FE-D6FC-134C-8FC6-DBF800F1B202}" destId="{79DFE475-4642-004E-9E67-A5076D7DE768}" srcOrd="2" destOrd="0" parTransId="{29C51264-FCBD-2449-9D82-C9A2EF307D74}" sibTransId="{48613CC0-ECAE-9947-815E-0FC28A38422E}"/>
    <dgm:cxn modelId="{238D887E-D3F0-C345-B6B4-67EC4BF1CD1E}" type="presOf" srcId="{EBB81CCD-F629-2449-BAB8-9EBE7DB8372B}" destId="{9160FCE7-741B-E04F-B525-3D28C907C2D4}" srcOrd="0" destOrd="0" presId="urn:microsoft.com/office/officeart/2005/8/layout/hList1"/>
    <dgm:cxn modelId="{B8AB0190-DA06-A041-A0DB-B3F3408561B0}" type="presOf" srcId="{D0B7064E-EAC9-0246-B5FD-D5F8730BC867}" destId="{9160FCE7-741B-E04F-B525-3D28C907C2D4}" srcOrd="0" destOrd="3" presId="urn:microsoft.com/office/officeart/2005/8/layout/hList1"/>
    <dgm:cxn modelId="{ECC8F696-DD46-A143-80C8-0D677214617C}" srcId="{D1F23C6F-BDB0-CD40-B1A7-17A7C364109A}" destId="{64DCB2FE-D6FC-134C-8FC6-DBF800F1B202}" srcOrd="0" destOrd="0" parTransId="{1CB1F206-46E9-EF4B-902D-DE0F90CF32B8}" sibTransId="{BE2F29A1-9F34-0245-BD2F-AE13BB4EB2BF}"/>
    <dgm:cxn modelId="{FB4629A4-D4B3-AB4D-92DE-BB5F466E86A8}" type="presOf" srcId="{79DFE475-4642-004E-9E67-A5076D7DE768}" destId="{9160FCE7-741B-E04F-B525-3D28C907C2D4}" srcOrd="0" destOrd="2" presId="urn:microsoft.com/office/officeart/2005/8/layout/hList1"/>
    <dgm:cxn modelId="{2284EEBA-740D-014A-8B06-62CF6F06D25B}" srcId="{64DCB2FE-D6FC-134C-8FC6-DBF800F1B202}" destId="{EBB81CCD-F629-2449-BAB8-9EBE7DB8372B}" srcOrd="0" destOrd="0" parTransId="{A2B60BE9-1EAD-8C44-A0C8-BF25857D4DC3}" sibTransId="{85A694BF-EB44-774F-B503-001C8749A6C9}"/>
    <dgm:cxn modelId="{DE0AE0BC-5E28-8149-9BDC-0231F9D0942B}" srcId="{64DCB2FE-D6FC-134C-8FC6-DBF800F1B202}" destId="{EC6CFCC6-CB68-E745-BF00-9AFF3E6173F6}" srcOrd="1" destOrd="0" parTransId="{474B49E8-2AA5-CE43-9905-B783E76F6A47}" sibTransId="{A05C3D34-E11F-6E4F-A1BB-4B26CB2F7905}"/>
    <dgm:cxn modelId="{FF4D92EA-2C6F-FA49-BED6-170D7ECAD9D5}" srcId="{64DCB2FE-D6FC-134C-8FC6-DBF800F1B202}" destId="{D0B7064E-EAC9-0246-B5FD-D5F8730BC867}" srcOrd="3" destOrd="0" parTransId="{8F1F13F5-F5A9-1146-A6CD-DCD94F957C27}" sibTransId="{4B98C8F9-8F3E-1F41-8275-DEA1106C320B}"/>
    <dgm:cxn modelId="{9B43A5F3-CA01-4E43-959D-7120221217B9}" type="presOf" srcId="{D1F23C6F-BDB0-CD40-B1A7-17A7C364109A}" destId="{477E597F-8C1F-F94F-B7C1-EB0F499357D0}" srcOrd="0" destOrd="0" presId="urn:microsoft.com/office/officeart/2005/8/layout/hList1"/>
    <dgm:cxn modelId="{5D607624-63CA-4447-889B-819EDB665A54}" type="presParOf" srcId="{477E597F-8C1F-F94F-B7C1-EB0F499357D0}" destId="{D9A9101C-92EC-0D4B-8A0E-40698675B38A}" srcOrd="0" destOrd="0" presId="urn:microsoft.com/office/officeart/2005/8/layout/hList1"/>
    <dgm:cxn modelId="{0AC69C85-D637-FF47-8DCC-9FC2271DAE28}" type="presParOf" srcId="{D9A9101C-92EC-0D4B-8A0E-40698675B38A}" destId="{7235BF7B-B38C-6E49-BB6F-4C61D1E15250}" srcOrd="0" destOrd="0" presId="urn:microsoft.com/office/officeart/2005/8/layout/hList1"/>
    <dgm:cxn modelId="{323843EA-F623-0043-ADD8-1B0CA07C188E}" type="presParOf" srcId="{D9A9101C-92EC-0D4B-8A0E-40698675B38A}" destId="{9160FCE7-741B-E04F-B525-3D28C907C2D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6D9185-E31C-BF41-860D-73CFFEEDDD37}" type="doc">
      <dgm:prSet loTypeId="urn:microsoft.com/office/officeart/2005/8/layout/hList6" loCatId="list" qsTypeId="urn:microsoft.com/office/officeart/2005/8/quickstyle/3D3" qsCatId="3D" csTypeId="urn:microsoft.com/office/officeart/2005/8/colors/accent1_2" csCatId="accent1" phldr="1"/>
      <dgm:spPr/>
      <dgm:t>
        <a:bodyPr/>
        <a:lstStyle/>
        <a:p>
          <a:endParaRPr lang="en-US"/>
        </a:p>
      </dgm:t>
    </dgm:pt>
    <dgm:pt modelId="{AECBD492-B0BF-D74D-941C-54DE2E92FF6F}">
      <dgm:prSet phldrT="[Text]"/>
      <dgm:spPr>
        <a:solidFill>
          <a:schemeClr val="accent5">
            <a:lumMod val="50000"/>
          </a:schemeClr>
        </a:solidFill>
      </dgm:spPr>
      <dgm:t>
        <a:bodyPr/>
        <a:lstStyle/>
        <a:p>
          <a:r>
            <a:rPr lang="en-NZ" dirty="0"/>
            <a:t>User-oriented criteria</a:t>
          </a:r>
          <a:endParaRPr lang="en-US" dirty="0"/>
        </a:p>
      </dgm:t>
    </dgm:pt>
    <dgm:pt modelId="{1C238C92-4CDF-4A49-85F1-447ECBACCEF7}" type="parTrans" cxnId="{07D3D3BC-3627-FF45-BB5E-523D72F9F667}">
      <dgm:prSet/>
      <dgm:spPr/>
      <dgm:t>
        <a:bodyPr/>
        <a:lstStyle/>
        <a:p>
          <a:endParaRPr lang="en-US"/>
        </a:p>
      </dgm:t>
    </dgm:pt>
    <dgm:pt modelId="{34FC8691-98F4-8346-9BC8-DB57A2C49723}" type="sibTrans" cxnId="{07D3D3BC-3627-FF45-BB5E-523D72F9F667}">
      <dgm:prSet/>
      <dgm:spPr/>
      <dgm:t>
        <a:bodyPr/>
        <a:lstStyle/>
        <a:p>
          <a:endParaRPr lang="en-US"/>
        </a:p>
      </dgm:t>
    </dgm:pt>
    <dgm:pt modelId="{3BB5DB36-5761-0D45-A8BB-5626D3916C6C}">
      <dgm:prSet/>
      <dgm:spPr>
        <a:solidFill>
          <a:schemeClr val="accent5">
            <a:lumMod val="50000"/>
          </a:schemeClr>
        </a:solidFill>
      </dgm:spPr>
      <dgm:t>
        <a:bodyPr/>
        <a:lstStyle/>
        <a:p>
          <a:r>
            <a:rPr lang="en-NZ" dirty="0"/>
            <a:t>Relate to the behavior of the system as perceived by the individual user or process (such as response time in an interactive system)</a:t>
          </a:r>
        </a:p>
      </dgm:t>
    </dgm:pt>
    <dgm:pt modelId="{15CA2D78-FDC7-9446-97E2-61C1461D60C0}" type="parTrans" cxnId="{593C73D5-D175-4E40-9545-4537F28B481C}">
      <dgm:prSet/>
      <dgm:spPr/>
      <dgm:t>
        <a:bodyPr/>
        <a:lstStyle/>
        <a:p>
          <a:endParaRPr lang="en-US"/>
        </a:p>
      </dgm:t>
    </dgm:pt>
    <dgm:pt modelId="{9DAD301F-4A6C-D045-9A86-09DF3E9A3D70}" type="sibTrans" cxnId="{593C73D5-D175-4E40-9545-4537F28B481C}">
      <dgm:prSet/>
      <dgm:spPr/>
      <dgm:t>
        <a:bodyPr/>
        <a:lstStyle/>
        <a:p>
          <a:endParaRPr lang="en-US"/>
        </a:p>
      </dgm:t>
    </dgm:pt>
    <dgm:pt modelId="{99557B1C-1D6D-2140-A8F5-8FA35BBA2C6B}">
      <dgm:prSet/>
      <dgm:spPr>
        <a:solidFill>
          <a:schemeClr val="accent5">
            <a:lumMod val="50000"/>
          </a:schemeClr>
        </a:solidFill>
      </dgm:spPr>
      <dgm:t>
        <a:bodyPr/>
        <a:lstStyle/>
        <a:p>
          <a:r>
            <a:rPr lang="en-NZ" dirty="0"/>
            <a:t>Important on virtually all systems</a:t>
          </a:r>
        </a:p>
      </dgm:t>
    </dgm:pt>
    <dgm:pt modelId="{419BF76D-F88A-F44E-BA81-514F992F168C}" type="parTrans" cxnId="{0221AB8B-7988-BC45-8389-682522C96A65}">
      <dgm:prSet/>
      <dgm:spPr/>
      <dgm:t>
        <a:bodyPr/>
        <a:lstStyle/>
        <a:p>
          <a:endParaRPr lang="en-US"/>
        </a:p>
      </dgm:t>
    </dgm:pt>
    <dgm:pt modelId="{A0A9D185-2DDD-F146-802D-8C8161FE7A40}" type="sibTrans" cxnId="{0221AB8B-7988-BC45-8389-682522C96A65}">
      <dgm:prSet/>
      <dgm:spPr/>
      <dgm:t>
        <a:bodyPr/>
        <a:lstStyle/>
        <a:p>
          <a:endParaRPr lang="en-US"/>
        </a:p>
      </dgm:t>
    </dgm:pt>
    <dgm:pt modelId="{6128A3CA-8933-8742-AA51-015ECCB0F8E7}">
      <dgm:prSet/>
      <dgm:spPr>
        <a:solidFill>
          <a:schemeClr val="accent5">
            <a:lumMod val="50000"/>
          </a:schemeClr>
        </a:solidFill>
      </dgm:spPr>
      <dgm:t>
        <a:bodyPr/>
        <a:lstStyle/>
        <a:p>
          <a:r>
            <a:rPr lang="en-NZ" dirty="0"/>
            <a:t>System-oriented criteria</a:t>
          </a:r>
        </a:p>
      </dgm:t>
    </dgm:pt>
    <dgm:pt modelId="{E9F7A343-27DD-774C-AFFD-B8DCD4B051DE}" type="parTrans" cxnId="{DD2D417A-A83C-E24A-AF3C-3C747F35A373}">
      <dgm:prSet/>
      <dgm:spPr/>
      <dgm:t>
        <a:bodyPr/>
        <a:lstStyle/>
        <a:p>
          <a:endParaRPr lang="en-US"/>
        </a:p>
      </dgm:t>
    </dgm:pt>
    <dgm:pt modelId="{30E6730A-A0A2-3444-A3C4-A5743EF6C41C}" type="sibTrans" cxnId="{DD2D417A-A83C-E24A-AF3C-3C747F35A373}">
      <dgm:prSet/>
      <dgm:spPr/>
      <dgm:t>
        <a:bodyPr/>
        <a:lstStyle/>
        <a:p>
          <a:endParaRPr lang="en-US"/>
        </a:p>
      </dgm:t>
    </dgm:pt>
    <dgm:pt modelId="{D76718C3-EAA0-4841-9991-554E292F9745}">
      <dgm:prSet/>
      <dgm:spPr>
        <a:solidFill>
          <a:schemeClr val="accent5">
            <a:lumMod val="50000"/>
          </a:schemeClr>
        </a:solidFill>
      </dgm:spPr>
      <dgm:t>
        <a:bodyPr/>
        <a:lstStyle/>
        <a:p>
          <a:r>
            <a:rPr lang="en-NZ" dirty="0"/>
            <a:t>Focus is on effective and efficient utilization of the processor (rate at which processes are completed)</a:t>
          </a:r>
        </a:p>
      </dgm:t>
    </dgm:pt>
    <dgm:pt modelId="{A230EE99-791B-2142-93CA-F10D10D108AD}" type="parTrans" cxnId="{DCA85E82-E7E8-0148-907D-58C734F3555B}">
      <dgm:prSet/>
      <dgm:spPr/>
      <dgm:t>
        <a:bodyPr/>
        <a:lstStyle/>
        <a:p>
          <a:endParaRPr lang="en-US"/>
        </a:p>
      </dgm:t>
    </dgm:pt>
    <dgm:pt modelId="{42A53FAA-EC7F-A34B-BCFF-DC35C84C27B8}" type="sibTrans" cxnId="{DCA85E82-E7E8-0148-907D-58C734F3555B}">
      <dgm:prSet/>
      <dgm:spPr/>
      <dgm:t>
        <a:bodyPr/>
        <a:lstStyle/>
        <a:p>
          <a:endParaRPr lang="en-US"/>
        </a:p>
      </dgm:t>
    </dgm:pt>
    <dgm:pt modelId="{EF312C48-4E05-3947-94DA-360D2B57D3BD}">
      <dgm:prSet/>
      <dgm:spPr>
        <a:solidFill>
          <a:schemeClr val="accent5">
            <a:lumMod val="50000"/>
          </a:schemeClr>
        </a:solidFill>
      </dgm:spPr>
      <dgm:t>
        <a:bodyPr/>
        <a:lstStyle/>
        <a:p>
          <a:r>
            <a:rPr lang="en-NZ" dirty="0"/>
            <a:t>Generally of minor importance on single-user systems</a:t>
          </a:r>
        </a:p>
      </dgm:t>
    </dgm:pt>
    <dgm:pt modelId="{1B894B82-D05C-4C49-9EEE-BC3442EB4656}" type="parTrans" cxnId="{A7C8D431-060D-5341-9E3B-406BE2D2A36D}">
      <dgm:prSet/>
      <dgm:spPr/>
      <dgm:t>
        <a:bodyPr/>
        <a:lstStyle/>
        <a:p>
          <a:endParaRPr lang="en-US"/>
        </a:p>
      </dgm:t>
    </dgm:pt>
    <dgm:pt modelId="{3A93BD03-1BD8-9C41-BFF0-456568D18C07}" type="sibTrans" cxnId="{A7C8D431-060D-5341-9E3B-406BE2D2A36D}">
      <dgm:prSet/>
      <dgm:spPr/>
      <dgm:t>
        <a:bodyPr/>
        <a:lstStyle/>
        <a:p>
          <a:endParaRPr lang="en-US"/>
        </a:p>
      </dgm:t>
    </dgm:pt>
    <dgm:pt modelId="{829FFF54-A8CB-794F-99FB-5F9A6D9CD732}" type="pres">
      <dgm:prSet presAssocID="{316D9185-E31C-BF41-860D-73CFFEEDDD37}" presName="Name0" presStyleCnt="0">
        <dgm:presLayoutVars>
          <dgm:dir/>
          <dgm:resizeHandles val="exact"/>
        </dgm:presLayoutVars>
      </dgm:prSet>
      <dgm:spPr/>
    </dgm:pt>
    <dgm:pt modelId="{AEB52CB1-99E8-214F-AEDA-4A438DC39BC1}" type="pres">
      <dgm:prSet presAssocID="{AECBD492-B0BF-D74D-941C-54DE2E92FF6F}" presName="node" presStyleLbl="node1" presStyleIdx="0" presStyleCnt="2">
        <dgm:presLayoutVars>
          <dgm:bulletEnabled val="1"/>
        </dgm:presLayoutVars>
      </dgm:prSet>
      <dgm:spPr/>
    </dgm:pt>
    <dgm:pt modelId="{9A73BF02-DDB5-0342-9F02-C48A103CE893}" type="pres">
      <dgm:prSet presAssocID="{34FC8691-98F4-8346-9BC8-DB57A2C49723}" presName="sibTrans" presStyleCnt="0"/>
      <dgm:spPr/>
    </dgm:pt>
    <dgm:pt modelId="{CE74B7F3-BA64-6C4A-8A7A-FF9201D28FD3}" type="pres">
      <dgm:prSet presAssocID="{6128A3CA-8933-8742-AA51-015ECCB0F8E7}" presName="node" presStyleLbl="node1" presStyleIdx="1" presStyleCnt="2">
        <dgm:presLayoutVars>
          <dgm:bulletEnabled val="1"/>
        </dgm:presLayoutVars>
      </dgm:prSet>
      <dgm:spPr/>
    </dgm:pt>
  </dgm:ptLst>
  <dgm:cxnLst>
    <dgm:cxn modelId="{444EF000-B560-AD44-B98B-F4DFAB5B8CB8}" type="presOf" srcId="{316D9185-E31C-BF41-860D-73CFFEEDDD37}" destId="{829FFF54-A8CB-794F-99FB-5F9A6D9CD732}" srcOrd="0" destOrd="0" presId="urn:microsoft.com/office/officeart/2005/8/layout/hList6"/>
    <dgm:cxn modelId="{A7C8D431-060D-5341-9E3B-406BE2D2A36D}" srcId="{6128A3CA-8933-8742-AA51-015ECCB0F8E7}" destId="{EF312C48-4E05-3947-94DA-360D2B57D3BD}" srcOrd="1" destOrd="0" parTransId="{1B894B82-D05C-4C49-9EEE-BC3442EB4656}" sibTransId="{3A93BD03-1BD8-9C41-BFF0-456568D18C07}"/>
    <dgm:cxn modelId="{9F4F8944-E1DF-BD46-8390-C0C7D9F71DDC}" type="presOf" srcId="{99557B1C-1D6D-2140-A8F5-8FA35BBA2C6B}" destId="{AEB52CB1-99E8-214F-AEDA-4A438DC39BC1}" srcOrd="0" destOrd="2" presId="urn:microsoft.com/office/officeart/2005/8/layout/hList6"/>
    <dgm:cxn modelId="{84207467-2D69-E14F-B848-F707D350B4B4}" type="presOf" srcId="{EF312C48-4E05-3947-94DA-360D2B57D3BD}" destId="{CE74B7F3-BA64-6C4A-8A7A-FF9201D28FD3}" srcOrd="0" destOrd="2" presId="urn:microsoft.com/office/officeart/2005/8/layout/hList6"/>
    <dgm:cxn modelId="{0547D04A-7180-BB4F-8C31-4E41646014F0}" type="presOf" srcId="{D76718C3-EAA0-4841-9991-554E292F9745}" destId="{CE74B7F3-BA64-6C4A-8A7A-FF9201D28FD3}" srcOrd="0" destOrd="1" presId="urn:microsoft.com/office/officeart/2005/8/layout/hList6"/>
    <dgm:cxn modelId="{DD2D417A-A83C-E24A-AF3C-3C747F35A373}" srcId="{316D9185-E31C-BF41-860D-73CFFEEDDD37}" destId="{6128A3CA-8933-8742-AA51-015ECCB0F8E7}" srcOrd="1" destOrd="0" parTransId="{E9F7A343-27DD-774C-AFFD-B8DCD4B051DE}" sibTransId="{30E6730A-A0A2-3444-A3C4-A5743EF6C41C}"/>
    <dgm:cxn modelId="{DCA85E82-E7E8-0148-907D-58C734F3555B}" srcId="{6128A3CA-8933-8742-AA51-015ECCB0F8E7}" destId="{D76718C3-EAA0-4841-9991-554E292F9745}" srcOrd="0" destOrd="0" parTransId="{A230EE99-791B-2142-93CA-F10D10D108AD}" sibTransId="{42A53FAA-EC7F-A34B-BCFF-DC35C84C27B8}"/>
    <dgm:cxn modelId="{0221AB8B-7988-BC45-8389-682522C96A65}" srcId="{AECBD492-B0BF-D74D-941C-54DE2E92FF6F}" destId="{99557B1C-1D6D-2140-A8F5-8FA35BBA2C6B}" srcOrd="1" destOrd="0" parTransId="{419BF76D-F88A-F44E-BA81-514F992F168C}" sibTransId="{A0A9D185-2DDD-F146-802D-8C8161FE7A40}"/>
    <dgm:cxn modelId="{CFDC5B91-5427-FF4F-BFA8-22BA2ECF508B}" type="presOf" srcId="{6128A3CA-8933-8742-AA51-015ECCB0F8E7}" destId="{CE74B7F3-BA64-6C4A-8A7A-FF9201D28FD3}" srcOrd="0" destOrd="0" presId="urn:microsoft.com/office/officeart/2005/8/layout/hList6"/>
    <dgm:cxn modelId="{16444EAA-CEFB-1A43-A65F-45099489027F}" type="presOf" srcId="{3BB5DB36-5761-0D45-A8BB-5626D3916C6C}" destId="{AEB52CB1-99E8-214F-AEDA-4A438DC39BC1}" srcOrd="0" destOrd="1" presId="urn:microsoft.com/office/officeart/2005/8/layout/hList6"/>
    <dgm:cxn modelId="{07D3D3BC-3627-FF45-BB5E-523D72F9F667}" srcId="{316D9185-E31C-BF41-860D-73CFFEEDDD37}" destId="{AECBD492-B0BF-D74D-941C-54DE2E92FF6F}" srcOrd="0" destOrd="0" parTransId="{1C238C92-4CDF-4A49-85F1-447ECBACCEF7}" sibTransId="{34FC8691-98F4-8346-9BC8-DB57A2C49723}"/>
    <dgm:cxn modelId="{593C73D5-D175-4E40-9545-4537F28B481C}" srcId="{AECBD492-B0BF-D74D-941C-54DE2E92FF6F}" destId="{3BB5DB36-5761-0D45-A8BB-5626D3916C6C}" srcOrd="0" destOrd="0" parTransId="{15CA2D78-FDC7-9446-97E2-61C1461D60C0}" sibTransId="{9DAD301F-4A6C-D045-9A86-09DF3E9A3D70}"/>
    <dgm:cxn modelId="{4A203DF9-1D43-414B-A7C1-BF499A143137}" type="presOf" srcId="{AECBD492-B0BF-D74D-941C-54DE2E92FF6F}" destId="{AEB52CB1-99E8-214F-AEDA-4A438DC39BC1}" srcOrd="0" destOrd="0" presId="urn:microsoft.com/office/officeart/2005/8/layout/hList6"/>
    <dgm:cxn modelId="{499D7DBE-BEE4-4F4E-BBD2-4804502A9B6A}" type="presParOf" srcId="{829FFF54-A8CB-794F-99FB-5F9A6D9CD732}" destId="{AEB52CB1-99E8-214F-AEDA-4A438DC39BC1}" srcOrd="0" destOrd="0" presId="urn:microsoft.com/office/officeart/2005/8/layout/hList6"/>
    <dgm:cxn modelId="{6BE301F8-9C27-C946-9BA0-E5003C05ED22}" type="presParOf" srcId="{829FFF54-A8CB-794F-99FB-5F9A6D9CD732}" destId="{9A73BF02-DDB5-0342-9F02-C48A103CE893}" srcOrd="1" destOrd="0" presId="urn:microsoft.com/office/officeart/2005/8/layout/hList6"/>
    <dgm:cxn modelId="{97A49C80-29B6-8043-92C5-550AE27B7FD0}" type="presParOf" srcId="{829FFF54-A8CB-794F-99FB-5F9A6D9CD732}" destId="{CE74B7F3-BA64-6C4A-8A7A-FF9201D28FD3}"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9ADD03-CF28-4D42-B716-D02570F17010}"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C89737A3-A669-164D-B89F-C2D1F9B925FD}">
      <dgm:prSet phldrT="[Text]"/>
      <dgm:spPr/>
      <dgm:t>
        <a:bodyPr/>
        <a:lstStyle/>
        <a:p>
          <a:r>
            <a:rPr lang="en-US" dirty="0"/>
            <a:t>Criteria can be classified into:</a:t>
          </a:r>
        </a:p>
      </dgm:t>
    </dgm:pt>
    <dgm:pt modelId="{29BDAA69-80F0-6F4B-9D6F-2AB8E11FFBBE}" type="parTrans" cxnId="{501B010E-2B06-6044-92D5-79A7AA7B84B2}">
      <dgm:prSet/>
      <dgm:spPr/>
      <dgm:t>
        <a:bodyPr/>
        <a:lstStyle/>
        <a:p>
          <a:endParaRPr lang="en-US"/>
        </a:p>
      </dgm:t>
    </dgm:pt>
    <dgm:pt modelId="{41CD046D-A3FA-644A-B69E-E23685407466}" type="sibTrans" cxnId="{501B010E-2B06-6044-92D5-79A7AA7B84B2}">
      <dgm:prSet/>
      <dgm:spPr/>
      <dgm:t>
        <a:bodyPr/>
        <a:lstStyle/>
        <a:p>
          <a:endParaRPr lang="en-US"/>
        </a:p>
      </dgm:t>
    </dgm:pt>
    <dgm:pt modelId="{7FFE5A6B-E193-8D48-A4A7-7D2D2332B8F7}">
      <dgm:prSet/>
      <dgm:spPr/>
      <dgm:t>
        <a:bodyPr/>
        <a:lstStyle/>
        <a:p>
          <a:r>
            <a:rPr lang="en-US" dirty="0"/>
            <a:t>Performance-related</a:t>
          </a:r>
        </a:p>
      </dgm:t>
    </dgm:pt>
    <dgm:pt modelId="{1E419DEE-3991-D549-91FA-DB17020A9242}" type="parTrans" cxnId="{3C4C7B54-9BFC-9245-BE17-A35B75BACA96}">
      <dgm:prSet/>
      <dgm:spPr>
        <a:ln>
          <a:solidFill>
            <a:schemeClr val="accent6"/>
          </a:solidFill>
        </a:ln>
      </dgm:spPr>
      <dgm:t>
        <a:bodyPr/>
        <a:lstStyle/>
        <a:p>
          <a:endParaRPr lang="en-US"/>
        </a:p>
      </dgm:t>
    </dgm:pt>
    <dgm:pt modelId="{E92B3E93-58C5-2947-A940-6DD394281A10}" type="sibTrans" cxnId="{3C4C7B54-9BFC-9245-BE17-A35B75BACA96}">
      <dgm:prSet/>
      <dgm:spPr/>
      <dgm:t>
        <a:bodyPr/>
        <a:lstStyle/>
        <a:p>
          <a:endParaRPr lang="en-US"/>
        </a:p>
      </dgm:t>
    </dgm:pt>
    <dgm:pt modelId="{4627CC2D-E830-8941-A9CA-6CC9D3ED3540}">
      <dgm:prSet/>
      <dgm:spPr/>
      <dgm:t>
        <a:bodyPr/>
        <a:lstStyle/>
        <a:p>
          <a:r>
            <a:rPr lang="en-US" dirty="0"/>
            <a:t>Quantitative</a:t>
          </a:r>
        </a:p>
      </dgm:t>
    </dgm:pt>
    <dgm:pt modelId="{244C79BC-75FF-6E4C-B44D-DF61C829BAC0}" type="parTrans" cxnId="{8A52CA41-42EF-0E48-9173-3DC9776F2E53}">
      <dgm:prSet/>
      <dgm:spPr>
        <a:ln>
          <a:solidFill>
            <a:schemeClr val="accent6"/>
          </a:solidFill>
        </a:ln>
      </dgm:spPr>
      <dgm:t>
        <a:bodyPr/>
        <a:lstStyle/>
        <a:p>
          <a:endParaRPr lang="en-US"/>
        </a:p>
      </dgm:t>
    </dgm:pt>
    <dgm:pt modelId="{E83147FE-BEBD-5840-8CA7-D308DB494BA8}" type="sibTrans" cxnId="{8A52CA41-42EF-0E48-9173-3DC9776F2E53}">
      <dgm:prSet/>
      <dgm:spPr/>
      <dgm:t>
        <a:bodyPr/>
        <a:lstStyle/>
        <a:p>
          <a:endParaRPr lang="en-US"/>
        </a:p>
      </dgm:t>
    </dgm:pt>
    <dgm:pt modelId="{A27E3963-FC5B-394E-9399-D88985B2932F}">
      <dgm:prSet/>
      <dgm:spPr/>
      <dgm:t>
        <a:bodyPr/>
        <a:lstStyle/>
        <a:p>
          <a:r>
            <a:rPr lang="en-US" dirty="0"/>
            <a:t>Easily measured</a:t>
          </a:r>
        </a:p>
      </dgm:t>
    </dgm:pt>
    <dgm:pt modelId="{37FB7A77-AEA7-AD46-A0E6-C9A8333E0BD9}" type="parTrans" cxnId="{0C29799E-AA63-E546-BEBA-E6168386F10E}">
      <dgm:prSet/>
      <dgm:spPr>
        <a:ln>
          <a:solidFill>
            <a:schemeClr val="accent6"/>
          </a:solidFill>
        </a:ln>
      </dgm:spPr>
      <dgm:t>
        <a:bodyPr/>
        <a:lstStyle/>
        <a:p>
          <a:endParaRPr lang="en-US"/>
        </a:p>
      </dgm:t>
    </dgm:pt>
    <dgm:pt modelId="{D778FFB7-A839-6C40-BC7E-19024E629116}" type="sibTrans" cxnId="{0C29799E-AA63-E546-BEBA-E6168386F10E}">
      <dgm:prSet/>
      <dgm:spPr/>
      <dgm:t>
        <a:bodyPr/>
        <a:lstStyle/>
        <a:p>
          <a:endParaRPr lang="en-US"/>
        </a:p>
      </dgm:t>
    </dgm:pt>
    <dgm:pt modelId="{47862039-3BA1-164C-85D3-82B3ACAB9ABC}">
      <dgm:prSet/>
      <dgm:spPr/>
      <dgm:t>
        <a:bodyPr/>
        <a:lstStyle/>
        <a:p>
          <a:r>
            <a:rPr lang="en-US" dirty="0"/>
            <a:t>Non-performance related</a:t>
          </a:r>
        </a:p>
      </dgm:t>
    </dgm:pt>
    <dgm:pt modelId="{D0EF65DB-995F-0149-BEA9-68065D98DE0E}" type="parTrans" cxnId="{77BA37A4-ABE0-C448-9957-F6BEB5F179D7}">
      <dgm:prSet/>
      <dgm:spPr>
        <a:ln>
          <a:solidFill>
            <a:schemeClr val="accent6"/>
          </a:solidFill>
        </a:ln>
      </dgm:spPr>
      <dgm:t>
        <a:bodyPr/>
        <a:lstStyle/>
        <a:p>
          <a:endParaRPr lang="en-US"/>
        </a:p>
      </dgm:t>
    </dgm:pt>
    <dgm:pt modelId="{8B986C98-E167-B141-9D87-F3620EB5BA0A}" type="sibTrans" cxnId="{77BA37A4-ABE0-C448-9957-F6BEB5F179D7}">
      <dgm:prSet/>
      <dgm:spPr/>
      <dgm:t>
        <a:bodyPr/>
        <a:lstStyle/>
        <a:p>
          <a:endParaRPr lang="en-US"/>
        </a:p>
      </dgm:t>
    </dgm:pt>
    <dgm:pt modelId="{75DC0DF0-239B-D54A-A378-75701404FF29}">
      <dgm:prSet/>
      <dgm:spPr/>
      <dgm:t>
        <a:bodyPr/>
        <a:lstStyle/>
        <a:p>
          <a:r>
            <a:rPr lang="en-NZ" dirty="0"/>
            <a:t>Qualitative</a:t>
          </a:r>
          <a:endParaRPr lang="en-US" dirty="0"/>
        </a:p>
      </dgm:t>
    </dgm:pt>
    <dgm:pt modelId="{40490A03-FB31-5D4E-BBB5-AB615DD9A181}" type="parTrans" cxnId="{56D66BAC-C154-B546-927F-1E5F96F90F84}">
      <dgm:prSet/>
      <dgm:spPr>
        <a:ln>
          <a:solidFill>
            <a:schemeClr val="accent6"/>
          </a:solidFill>
        </a:ln>
      </dgm:spPr>
      <dgm:t>
        <a:bodyPr/>
        <a:lstStyle/>
        <a:p>
          <a:endParaRPr lang="en-US"/>
        </a:p>
      </dgm:t>
    </dgm:pt>
    <dgm:pt modelId="{65F56368-DD65-AA45-9857-709AC46D119F}" type="sibTrans" cxnId="{56D66BAC-C154-B546-927F-1E5F96F90F84}">
      <dgm:prSet/>
      <dgm:spPr/>
      <dgm:t>
        <a:bodyPr/>
        <a:lstStyle/>
        <a:p>
          <a:endParaRPr lang="en-US"/>
        </a:p>
      </dgm:t>
    </dgm:pt>
    <dgm:pt modelId="{B2D96ABD-2ED4-6642-94B4-DE16BF8EF5DC}">
      <dgm:prSet/>
      <dgm:spPr/>
      <dgm:t>
        <a:bodyPr/>
        <a:lstStyle/>
        <a:p>
          <a:r>
            <a:rPr lang="en-US" dirty="0"/>
            <a:t>Hard to measure</a:t>
          </a:r>
        </a:p>
      </dgm:t>
    </dgm:pt>
    <dgm:pt modelId="{1D69965A-A1BE-214C-A0F2-B8E85A64E9D7}" type="parTrans" cxnId="{679C0830-7152-6B4C-B938-583B938B2D9B}">
      <dgm:prSet/>
      <dgm:spPr>
        <a:ln>
          <a:solidFill>
            <a:schemeClr val="accent6"/>
          </a:solidFill>
        </a:ln>
      </dgm:spPr>
      <dgm:t>
        <a:bodyPr/>
        <a:lstStyle/>
        <a:p>
          <a:endParaRPr lang="en-US"/>
        </a:p>
      </dgm:t>
    </dgm:pt>
    <dgm:pt modelId="{571AD6BB-DE95-1846-9186-3371BC3B78EE}" type="sibTrans" cxnId="{679C0830-7152-6B4C-B938-583B938B2D9B}">
      <dgm:prSet/>
      <dgm:spPr/>
      <dgm:t>
        <a:bodyPr/>
        <a:lstStyle/>
        <a:p>
          <a:endParaRPr lang="en-US"/>
        </a:p>
      </dgm:t>
    </dgm:pt>
    <dgm:pt modelId="{196CB068-6783-D649-A4AF-F02EA51285E3}" type="pres">
      <dgm:prSet presAssocID="{249ADD03-CF28-4D42-B716-D02570F17010}" presName="hierChild1" presStyleCnt="0">
        <dgm:presLayoutVars>
          <dgm:chPref val="1"/>
          <dgm:dir/>
          <dgm:animOne val="branch"/>
          <dgm:animLvl val="lvl"/>
          <dgm:resizeHandles/>
        </dgm:presLayoutVars>
      </dgm:prSet>
      <dgm:spPr/>
    </dgm:pt>
    <dgm:pt modelId="{28C1AD5F-4998-B54D-81B8-A790DC586BF6}" type="pres">
      <dgm:prSet presAssocID="{C89737A3-A669-164D-B89F-C2D1F9B925FD}" presName="hierRoot1" presStyleCnt="0"/>
      <dgm:spPr/>
    </dgm:pt>
    <dgm:pt modelId="{B2287179-FCE1-5048-ABC9-2E4E97011E11}" type="pres">
      <dgm:prSet presAssocID="{C89737A3-A669-164D-B89F-C2D1F9B925FD}" presName="composite" presStyleCnt="0"/>
      <dgm:spPr/>
    </dgm:pt>
    <dgm:pt modelId="{9EB50CE1-088C-684E-B1F5-1BDB342321F1}" type="pres">
      <dgm:prSet presAssocID="{C89737A3-A669-164D-B89F-C2D1F9B925FD}" presName="background" presStyleLbl="node0" presStyleIdx="0" presStyleCnt="1"/>
      <dgm:spPr/>
    </dgm:pt>
    <dgm:pt modelId="{4693DA4B-B99E-B64F-B5C9-AF6FE5480C73}" type="pres">
      <dgm:prSet presAssocID="{C89737A3-A669-164D-B89F-C2D1F9B925FD}" presName="text" presStyleLbl="fgAcc0" presStyleIdx="0" presStyleCnt="1">
        <dgm:presLayoutVars>
          <dgm:chPref val="3"/>
        </dgm:presLayoutVars>
      </dgm:prSet>
      <dgm:spPr/>
    </dgm:pt>
    <dgm:pt modelId="{96B2C977-E89A-3643-8D65-F9525F5FF117}" type="pres">
      <dgm:prSet presAssocID="{C89737A3-A669-164D-B89F-C2D1F9B925FD}" presName="hierChild2" presStyleCnt="0"/>
      <dgm:spPr/>
    </dgm:pt>
    <dgm:pt modelId="{532FE228-F493-4041-8FD9-25F2D05BF23F}" type="pres">
      <dgm:prSet presAssocID="{1E419DEE-3991-D549-91FA-DB17020A9242}" presName="Name10" presStyleLbl="parChTrans1D2" presStyleIdx="0" presStyleCnt="2"/>
      <dgm:spPr/>
    </dgm:pt>
    <dgm:pt modelId="{F70159CD-AC04-434C-AEA7-9A4537E19993}" type="pres">
      <dgm:prSet presAssocID="{7FFE5A6B-E193-8D48-A4A7-7D2D2332B8F7}" presName="hierRoot2" presStyleCnt="0"/>
      <dgm:spPr/>
    </dgm:pt>
    <dgm:pt modelId="{3CB49F2F-4752-2148-8C6A-8D66446EB6E3}" type="pres">
      <dgm:prSet presAssocID="{7FFE5A6B-E193-8D48-A4A7-7D2D2332B8F7}" presName="composite2" presStyleCnt="0"/>
      <dgm:spPr/>
    </dgm:pt>
    <dgm:pt modelId="{C27BA367-92FE-F047-A643-F22FD292C223}" type="pres">
      <dgm:prSet presAssocID="{7FFE5A6B-E193-8D48-A4A7-7D2D2332B8F7}" presName="background2" presStyleLbl="node2" presStyleIdx="0" presStyleCnt="2"/>
      <dgm:spPr/>
    </dgm:pt>
    <dgm:pt modelId="{91F3BB07-984F-5C4A-B3DB-9D5C935CA639}" type="pres">
      <dgm:prSet presAssocID="{7FFE5A6B-E193-8D48-A4A7-7D2D2332B8F7}" presName="text2" presStyleLbl="fgAcc2" presStyleIdx="0" presStyleCnt="2" custScaleX="191607">
        <dgm:presLayoutVars>
          <dgm:chPref val="3"/>
        </dgm:presLayoutVars>
      </dgm:prSet>
      <dgm:spPr/>
    </dgm:pt>
    <dgm:pt modelId="{6F2F6957-F3F0-E541-833E-88D8FF491A3F}" type="pres">
      <dgm:prSet presAssocID="{7FFE5A6B-E193-8D48-A4A7-7D2D2332B8F7}" presName="hierChild3" presStyleCnt="0"/>
      <dgm:spPr/>
    </dgm:pt>
    <dgm:pt modelId="{E1FAB45A-3A3E-354A-AEB6-1A4FD81F66BE}" type="pres">
      <dgm:prSet presAssocID="{244C79BC-75FF-6E4C-B44D-DF61C829BAC0}" presName="Name17" presStyleLbl="parChTrans1D3" presStyleIdx="0" presStyleCnt="4"/>
      <dgm:spPr/>
    </dgm:pt>
    <dgm:pt modelId="{59D936F0-C903-174B-A089-E7DB7E9759CF}" type="pres">
      <dgm:prSet presAssocID="{4627CC2D-E830-8941-A9CA-6CC9D3ED3540}" presName="hierRoot3" presStyleCnt="0"/>
      <dgm:spPr/>
    </dgm:pt>
    <dgm:pt modelId="{550735CD-C30C-2F4E-B217-CBD6CA48EA0E}" type="pres">
      <dgm:prSet presAssocID="{4627CC2D-E830-8941-A9CA-6CC9D3ED3540}" presName="composite3" presStyleCnt="0"/>
      <dgm:spPr/>
    </dgm:pt>
    <dgm:pt modelId="{5729489C-8499-B549-A7AB-1D9E6D188049}" type="pres">
      <dgm:prSet presAssocID="{4627CC2D-E830-8941-A9CA-6CC9D3ED3540}" presName="background3" presStyleLbl="node3" presStyleIdx="0" presStyleCnt="4"/>
      <dgm:spPr/>
    </dgm:pt>
    <dgm:pt modelId="{EEF7B55A-F44A-C04E-878B-509894A3B254}" type="pres">
      <dgm:prSet presAssocID="{4627CC2D-E830-8941-A9CA-6CC9D3ED3540}" presName="text3" presStyleLbl="fgAcc3" presStyleIdx="0" presStyleCnt="4">
        <dgm:presLayoutVars>
          <dgm:chPref val="3"/>
        </dgm:presLayoutVars>
      </dgm:prSet>
      <dgm:spPr/>
    </dgm:pt>
    <dgm:pt modelId="{947AD948-347C-E448-A6C9-9691945A666F}" type="pres">
      <dgm:prSet presAssocID="{4627CC2D-E830-8941-A9CA-6CC9D3ED3540}" presName="hierChild4" presStyleCnt="0"/>
      <dgm:spPr/>
    </dgm:pt>
    <dgm:pt modelId="{ACA31F55-4FAB-6849-87CC-F4B4975148FE}" type="pres">
      <dgm:prSet presAssocID="{37FB7A77-AEA7-AD46-A0E6-C9A8333E0BD9}" presName="Name17" presStyleLbl="parChTrans1D3" presStyleIdx="1" presStyleCnt="4"/>
      <dgm:spPr/>
    </dgm:pt>
    <dgm:pt modelId="{51F2D546-1573-4649-A8AD-0D1A7914FCC7}" type="pres">
      <dgm:prSet presAssocID="{A27E3963-FC5B-394E-9399-D88985B2932F}" presName="hierRoot3" presStyleCnt="0"/>
      <dgm:spPr/>
    </dgm:pt>
    <dgm:pt modelId="{F6756088-524E-5F42-8134-EAA3757B7920}" type="pres">
      <dgm:prSet presAssocID="{A27E3963-FC5B-394E-9399-D88985B2932F}" presName="composite3" presStyleCnt="0"/>
      <dgm:spPr/>
    </dgm:pt>
    <dgm:pt modelId="{A842DFCB-14B6-3845-B54E-FC0634B026C0}" type="pres">
      <dgm:prSet presAssocID="{A27E3963-FC5B-394E-9399-D88985B2932F}" presName="background3" presStyleLbl="node3" presStyleIdx="1" presStyleCnt="4"/>
      <dgm:spPr/>
    </dgm:pt>
    <dgm:pt modelId="{429FADA5-6796-114A-A660-A3934C1C1B94}" type="pres">
      <dgm:prSet presAssocID="{A27E3963-FC5B-394E-9399-D88985B2932F}" presName="text3" presStyleLbl="fgAcc3" presStyleIdx="1" presStyleCnt="4">
        <dgm:presLayoutVars>
          <dgm:chPref val="3"/>
        </dgm:presLayoutVars>
      </dgm:prSet>
      <dgm:spPr/>
    </dgm:pt>
    <dgm:pt modelId="{12F18BDF-912C-EE48-869F-F435CBC9B3BF}" type="pres">
      <dgm:prSet presAssocID="{A27E3963-FC5B-394E-9399-D88985B2932F}" presName="hierChild4" presStyleCnt="0"/>
      <dgm:spPr/>
    </dgm:pt>
    <dgm:pt modelId="{9E1C7EB2-94B3-C349-AD95-C3AB367E4B7A}" type="pres">
      <dgm:prSet presAssocID="{D0EF65DB-995F-0149-BEA9-68065D98DE0E}" presName="Name10" presStyleLbl="parChTrans1D2" presStyleIdx="1" presStyleCnt="2"/>
      <dgm:spPr/>
    </dgm:pt>
    <dgm:pt modelId="{230569B1-FEDB-7F41-8D37-7A5A560CD6E1}" type="pres">
      <dgm:prSet presAssocID="{47862039-3BA1-164C-85D3-82B3ACAB9ABC}" presName="hierRoot2" presStyleCnt="0"/>
      <dgm:spPr/>
    </dgm:pt>
    <dgm:pt modelId="{4C2F2DD1-62AE-DC49-968F-FDF312C52974}" type="pres">
      <dgm:prSet presAssocID="{47862039-3BA1-164C-85D3-82B3ACAB9ABC}" presName="composite2" presStyleCnt="0"/>
      <dgm:spPr/>
    </dgm:pt>
    <dgm:pt modelId="{742444C6-C9F1-774B-8C05-41FC48E915ED}" type="pres">
      <dgm:prSet presAssocID="{47862039-3BA1-164C-85D3-82B3ACAB9ABC}" presName="background2" presStyleLbl="node2" presStyleIdx="1" presStyleCnt="2"/>
      <dgm:spPr/>
    </dgm:pt>
    <dgm:pt modelId="{AF0E3303-E12F-304C-9EE5-63D631C35B6B}" type="pres">
      <dgm:prSet presAssocID="{47862039-3BA1-164C-85D3-82B3ACAB9ABC}" presName="text2" presStyleLbl="fgAcc2" presStyleIdx="1" presStyleCnt="2" custScaleX="170567">
        <dgm:presLayoutVars>
          <dgm:chPref val="3"/>
        </dgm:presLayoutVars>
      </dgm:prSet>
      <dgm:spPr/>
    </dgm:pt>
    <dgm:pt modelId="{48322838-B14F-F34D-8702-F9E13214DDF8}" type="pres">
      <dgm:prSet presAssocID="{47862039-3BA1-164C-85D3-82B3ACAB9ABC}" presName="hierChild3" presStyleCnt="0"/>
      <dgm:spPr/>
    </dgm:pt>
    <dgm:pt modelId="{FBB58091-7F3C-6643-934B-D47EBD468A62}" type="pres">
      <dgm:prSet presAssocID="{40490A03-FB31-5D4E-BBB5-AB615DD9A181}" presName="Name17" presStyleLbl="parChTrans1D3" presStyleIdx="2" presStyleCnt="4"/>
      <dgm:spPr/>
    </dgm:pt>
    <dgm:pt modelId="{C8F905EE-EF08-184D-BB71-674E41A0152E}" type="pres">
      <dgm:prSet presAssocID="{75DC0DF0-239B-D54A-A378-75701404FF29}" presName="hierRoot3" presStyleCnt="0"/>
      <dgm:spPr/>
    </dgm:pt>
    <dgm:pt modelId="{EBE38DF6-BBD8-D246-93EA-C537A00167DA}" type="pres">
      <dgm:prSet presAssocID="{75DC0DF0-239B-D54A-A378-75701404FF29}" presName="composite3" presStyleCnt="0"/>
      <dgm:spPr/>
    </dgm:pt>
    <dgm:pt modelId="{5C1E0D6E-21AB-134A-B443-0A5F99EF9A0C}" type="pres">
      <dgm:prSet presAssocID="{75DC0DF0-239B-D54A-A378-75701404FF29}" presName="background3" presStyleLbl="node3" presStyleIdx="2" presStyleCnt="4"/>
      <dgm:spPr/>
    </dgm:pt>
    <dgm:pt modelId="{3537DBD8-DDD0-5D42-B89A-90AD8C28A900}" type="pres">
      <dgm:prSet presAssocID="{75DC0DF0-239B-D54A-A378-75701404FF29}" presName="text3" presStyleLbl="fgAcc3" presStyleIdx="2" presStyleCnt="4">
        <dgm:presLayoutVars>
          <dgm:chPref val="3"/>
        </dgm:presLayoutVars>
      </dgm:prSet>
      <dgm:spPr/>
    </dgm:pt>
    <dgm:pt modelId="{F4A7FB79-0933-6D4A-86D4-11855EB44786}" type="pres">
      <dgm:prSet presAssocID="{75DC0DF0-239B-D54A-A378-75701404FF29}" presName="hierChild4" presStyleCnt="0"/>
      <dgm:spPr/>
    </dgm:pt>
    <dgm:pt modelId="{B6D7AD82-6020-7443-9ADA-8FBE90976EFE}" type="pres">
      <dgm:prSet presAssocID="{1D69965A-A1BE-214C-A0F2-B8E85A64E9D7}" presName="Name17" presStyleLbl="parChTrans1D3" presStyleIdx="3" presStyleCnt="4"/>
      <dgm:spPr/>
    </dgm:pt>
    <dgm:pt modelId="{02FD4213-409B-9146-874E-7A0333F7CFA8}" type="pres">
      <dgm:prSet presAssocID="{B2D96ABD-2ED4-6642-94B4-DE16BF8EF5DC}" presName="hierRoot3" presStyleCnt="0"/>
      <dgm:spPr/>
    </dgm:pt>
    <dgm:pt modelId="{10EAA6F1-C4F2-2B46-9547-3DAB07955136}" type="pres">
      <dgm:prSet presAssocID="{B2D96ABD-2ED4-6642-94B4-DE16BF8EF5DC}" presName="composite3" presStyleCnt="0"/>
      <dgm:spPr/>
    </dgm:pt>
    <dgm:pt modelId="{4F8DA242-FD46-DD41-816F-0663C9FE9BDE}" type="pres">
      <dgm:prSet presAssocID="{B2D96ABD-2ED4-6642-94B4-DE16BF8EF5DC}" presName="background3" presStyleLbl="node3" presStyleIdx="3" presStyleCnt="4"/>
      <dgm:spPr/>
    </dgm:pt>
    <dgm:pt modelId="{78949ABC-4921-D24E-8101-77ADD1F39A52}" type="pres">
      <dgm:prSet presAssocID="{B2D96ABD-2ED4-6642-94B4-DE16BF8EF5DC}" presName="text3" presStyleLbl="fgAcc3" presStyleIdx="3" presStyleCnt="4">
        <dgm:presLayoutVars>
          <dgm:chPref val="3"/>
        </dgm:presLayoutVars>
      </dgm:prSet>
      <dgm:spPr/>
    </dgm:pt>
    <dgm:pt modelId="{2CFBB377-E6AE-2640-BA1B-E40F5F4C4718}" type="pres">
      <dgm:prSet presAssocID="{B2D96ABD-2ED4-6642-94B4-DE16BF8EF5DC}" presName="hierChild4" presStyleCnt="0"/>
      <dgm:spPr/>
    </dgm:pt>
  </dgm:ptLst>
  <dgm:cxnLst>
    <dgm:cxn modelId="{BB02B905-6518-1C4E-B62F-85A72453CFA7}" type="presOf" srcId="{4627CC2D-E830-8941-A9CA-6CC9D3ED3540}" destId="{EEF7B55A-F44A-C04E-878B-509894A3B254}" srcOrd="0" destOrd="0" presId="urn:microsoft.com/office/officeart/2005/8/layout/hierarchy1"/>
    <dgm:cxn modelId="{294CCC07-A898-D04D-9054-26A0964716DD}" type="presOf" srcId="{7FFE5A6B-E193-8D48-A4A7-7D2D2332B8F7}" destId="{91F3BB07-984F-5C4A-B3DB-9D5C935CA639}" srcOrd="0" destOrd="0" presId="urn:microsoft.com/office/officeart/2005/8/layout/hierarchy1"/>
    <dgm:cxn modelId="{501B010E-2B06-6044-92D5-79A7AA7B84B2}" srcId="{249ADD03-CF28-4D42-B716-D02570F17010}" destId="{C89737A3-A669-164D-B89F-C2D1F9B925FD}" srcOrd="0" destOrd="0" parTransId="{29BDAA69-80F0-6F4B-9D6F-2AB8E11FFBBE}" sibTransId="{41CD046D-A3FA-644A-B69E-E23685407466}"/>
    <dgm:cxn modelId="{AF7D1A15-4982-864F-861E-F666ADA6F69A}" type="presOf" srcId="{D0EF65DB-995F-0149-BEA9-68065D98DE0E}" destId="{9E1C7EB2-94B3-C349-AD95-C3AB367E4B7A}" srcOrd="0" destOrd="0" presId="urn:microsoft.com/office/officeart/2005/8/layout/hierarchy1"/>
    <dgm:cxn modelId="{05FE4D2B-3744-E34E-9CAF-84856A52DAB6}" type="presOf" srcId="{B2D96ABD-2ED4-6642-94B4-DE16BF8EF5DC}" destId="{78949ABC-4921-D24E-8101-77ADD1F39A52}" srcOrd="0" destOrd="0" presId="urn:microsoft.com/office/officeart/2005/8/layout/hierarchy1"/>
    <dgm:cxn modelId="{679C0830-7152-6B4C-B938-583B938B2D9B}" srcId="{47862039-3BA1-164C-85D3-82B3ACAB9ABC}" destId="{B2D96ABD-2ED4-6642-94B4-DE16BF8EF5DC}" srcOrd="1" destOrd="0" parTransId="{1D69965A-A1BE-214C-A0F2-B8E85A64E9D7}" sibTransId="{571AD6BB-DE95-1846-9186-3371BC3B78EE}"/>
    <dgm:cxn modelId="{D4C3763B-BF2B-3D49-B138-E2E4702AD16E}" type="presOf" srcId="{249ADD03-CF28-4D42-B716-D02570F17010}" destId="{196CB068-6783-D649-A4AF-F02EA51285E3}" srcOrd="0" destOrd="0" presId="urn:microsoft.com/office/officeart/2005/8/layout/hierarchy1"/>
    <dgm:cxn modelId="{780A6440-9D15-F444-A563-A4EB87A9C157}" type="presOf" srcId="{37FB7A77-AEA7-AD46-A0E6-C9A8333E0BD9}" destId="{ACA31F55-4FAB-6849-87CC-F4B4975148FE}" srcOrd="0" destOrd="0" presId="urn:microsoft.com/office/officeart/2005/8/layout/hierarchy1"/>
    <dgm:cxn modelId="{7804C05E-4D11-344E-98C8-D81398258678}" type="presOf" srcId="{75DC0DF0-239B-D54A-A378-75701404FF29}" destId="{3537DBD8-DDD0-5D42-B89A-90AD8C28A900}" srcOrd="0" destOrd="0" presId="urn:microsoft.com/office/officeart/2005/8/layout/hierarchy1"/>
    <dgm:cxn modelId="{8A52CA41-42EF-0E48-9173-3DC9776F2E53}" srcId="{7FFE5A6B-E193-8D48-A4A7-7D2D2332B8F7}" destId="{4627CC2D-E830-8941-A9CA-6CC9D3ED3540}" srcOrd="0" destOrd="0" parTransId="{244C79BC-75FF-6E4C-B44D-DF61C829BAC0}" sibTransId="{E83147FE-BEBD-5840-8CA7-D308DB494BA8}"/>
    <dgm:cxn modelId="{3C4C7B54-9BFC-9245-BE17-A35B75BACA96}" srcId="{C89737A3-A669-164D-B89F-C2D1F9B925FD}" destId="{7FFE5A6B-E193-8D48-A4A7-7D2D2332B8F7}" srcOrd="0" destOrd="0" parTransId="{1E419DEE-3991-D549-91FA-DB17020A9242}" sibTransId="{E92B3E93-58C5-2947-A940-6DD394281A10}"/>
    <dgm:cxn modelId="{088CC999-D8A6-9C45-859C-6245E61D13B1}" type="presOf" srcId="{C89737A3-A669-164D-B89F-C2D1F9B925FD}" destId="{4693DA4B-B99E-B64F-B5C9-AF6FE5480C73}" srcOrd="0" destOrd="0" presId="urn:microsoft.com/office/officeart/2005/8/layout/hierarchy1"/>
    <dgm:cxn modelId="{0C29799E-AA63-E546-BEBA-E6168386F10E}" srcId="{7FFE5A6B-E193-8D48-A4A7-7D2D2332B8F7}" destId="{A27E3963-FC5B-394E-9399-D88985B2932F}" srcOrd="1" destOrd="0" parTransId="{37FB7A77-AEA7-AD46-A0E6-C9A8333E0BD9}" sibTransId="{D778FFB7-A839-6C40-BC7E-19024E629116}"/>
    <dgm:cxn modelId="{77BA37A4-ABE0-C448-9957-F6BEB5F179D7}" srcId="{C89737A3-A669-164D-B89F-C2D1F9B925FD}" destId="{47862039-3BA1-164C-85D3-82B3ACAB9ABC}" srcOrd="1" destOrd="0" parTransId="{D0EF65DB-995F-0149-BEA9-68065D98DE0E}" sibTransId="{8B986C98-E167-B141-9D87-F3620EB5BA0A}"/>
    <dgm:cxn modelId="{56D66BAC-C154-B546-927F-1E5F96F90F84}" srcId="{47862039-3BA1-164C-85D3-82B3ACAB9ABC}" destId="{75DC0DF0-239B-D54A-A378-75701404FF29}" srcOrd="0" destOrd="0" parTransId="{40490A03-FB31-5D4E-BBB5-AB615DD9A181}" sibTransId="{65F56368-DD65-AA45-9857-709AC46D119F}"/>
    <dgm:cxn modelId="{4E014DB9-344E-A149-98A7-E961BE7E9A6A}" type="presOf" srcId="{244C79BC-75FF-6E4C-B44D-DF61C829BAC0}" destId="{E1FAB45A-3A3E-354A-AEB6-1A4FD81F66BE}" srcOrd="0" destOrd="0" presId="urn:microsoft.com/office/officeart/2005/8/layout/hierarchy1"/>
    <dgm:cxn modelId="{83EB8FC6-604C-7F4C-B6AF-8A3A94055CD2}" type="presOf" srcId="{47862039-3BA1-164C-85D3-82B3ACAB9ABC}" destId="{AF0E3303-E12F-304C-9EE5-63D631C35B6B}" srcOrd="0" destOrd="0" presId="urn:microsoft.com/office/officeart/2005/8/layout/hierarchy1"/>
    <dgm:cxn modelId="{2F1D2CE0-A51F-7646-B79D-C72C2C4C2D5A}" type="presOf" srcId="{1D69965A-A1BE-214C-A0F2-B8E85A64E9D7}" destId="{B6D7AD82-6020-7443-9ADA-8FBE90976EFE}" srcOrd="0" destOrd="0" presId="urn:microsoft.com/office/officeart/2005/8/layout/hierarchy1"/>
    <dgm:cxn modelId="{D427ACE0-9F08-8440-BB0C-BEF8C13B088C}" type="presOf" srcId="{A27E3963-FC5B-394E-9399-D88985B2932F}" destId="{429FADA5-6796-114A-A660-A3934C1C1B94}" srcOrd="0" destOrd="0" presId="urn:microsoft.com/office/officeart/2005/8/layout/hierarchy1"/>
    <dgm:cxn modelId="{65C5A7F1-03FA-2F42-8040-B336C8C67BCD}" type="presOf" srcId="{40490A03-FB31-5D4E-BBB5-AB615DD9A181}" destId="{FBB58091-7F3C-6643-934B-D47EBD468A62}" srcOrd="0" destOrd="0" presId="urn:microsoft.com/office/officeart/2005/8/layout/hierarchy1"/>
    <dgm:cxn modelId="{FF2C98F6-82E2-F840-8A2B-88E56F28F2DE}" type="presOf" srcId="{1E419DEE-3991-D549-91FA-DB17020A9242}" destId="{532FE228-F493-4041-8FD9-25F2D05BF23F}" srcOrd="0" destOrd="0" presId="urn:microsoft.com/office/officeart/2005/8/layout/hierarchy1"/>
    <dgm:cxn modelId="{D306849E-AE57-5141-A6DF-211C59D4A7DE}" type="presParOf" srcId="{196CB068-6783-D649-A4AF-F02EA51285E3}" destId="{28C1AD5F-4998-B54D-81B8-A790DC586BF6}" srcOrd="0" destOrd="0" presId="urn:microsoft.com/office/officeart/2005/8/layout/hierarchy1"/>
    <dgm:cxn modelId="{44D6872B-5C77-2B43-B648-C91A0B72C2C5}" type="presParOf" srcId="{28C1AD5F-4998-B54D-81B8-A790DC586BF6}" destId="{B2287179-FCE1-5048-ABC9-2E4E97011E11}" srcOrd="0" destOrd="0" presId="urn:microsoft.com/office/officeart/2005/8/layout/hierarchy1"/>
    <dgm:cxn modelId="{2D2E7629-C642-2E47-A5C4-A87D297543BD}" type="presParOf" srcId="{B2287179-FCE1-5048-ABC9-2E4E97011E11}" destId="{9EB50CE1-088C-684E-B1F5-1BDB342321F1}" srcOrd="0" destOrd="0" presId="urn:microsoft.com/office/officeart/2005/8/layout/hierarchy1"/>
    <dgm:cxn modelId="{5F00BAC3-EB9F-E941-9522-7AC70D07541C}" type="presParOf" srcId="{B2287179-FCE1-5048-ABC9-2E4E97011E11}" destId="{4693DA4B-B99E-B64F-B5C9-AF6FE5480C73}" srcOrd="1" destOrd="0" presId="urn:microsoft.com/office/officeart/2005/8/layout/hierarchy1"/>
    <dgm:cxn modelId="{63FB1B6C-421A-954A-955C-B397B52017C6}" type="presParOf" srcId="{28C1AD5F-4998-B54D-81B8-A790DC586BF6}" destId="{96B2C977-E89A-3643-8D65-F9525F5FF117}" srcOrd="1" destOrd="0" presId="urn:microsoft.com/office/officeart/2005/8/layout/hierarchy1"/>
    <dgm:cxn modelId="{CCA90D30-84CC-C44F-A7B0-DDFEC9D8BDE7}" type="presParOf" srcId="{96B2C977-E89A-3643-8D65-F9525F5FF117}" destId="{532FE228-F493-4041-8FD9-25F2D05BF23F}" srcOrd="0" destOrd="0" presId="urn:microsoft.com/office/officeart/2005/8/layout/hierarchy1"/>
    <dgm:cxn modelId="{06FEAE4A-75F8-F140-A4D7-8AEDFD87D3F0}" type="presParOf" srcId="{96B2C977-E89A-3643-8D65-F9525F5FF117}" destId="{F70159CD-AC04-434C-AEA7-9A4537E19993}" srcOrd="1" destOrd="0" presId="urn:microsoft.com/office/officeart/2005/8/layout/hierarchy1"/>
    <dgm:cxn modelId="{950E196A-AD53-304F-97A8-C8D6138AE5FD}" type="presParOf" srcId="{F70159CD-AC04-434C-AEA7-9A4537E19993}" destId="{3CB49F2F-4752-2148-8C6A-8D66446EB6E3}" srcOrd="0" destOrd="0" presId="urn:microsoft.com/office/officeart/2005/8/layout/hierarchy1"/>
    <dgm:cxn modelId="{F0688201-F924-8D4D-910A-C21751CB3E49}" type="presParOf" srcId="{3CB49F2F-4752-2148-8C6A-8D66446EB6E3}" destId="{C27BA367-92FE-F047-A643-F22FD292C223}" srcOrd="0" destOrd="0" presId="urn:microsoft.com/office/officeart/2005/8/layout/hierarchy1"/>
    <dgm:cxn modelId="{ECE51D31-65F4-674B-B949-F8B8FEB58754}" type="presParOf" srcId="{3CB49F2F-4752-2148-8C6A-8D66446EB6E3}" destId="{91F3BB07-984F-5C4A-B3DB-9D5C935CA639}" srcOrd="1" destOrd="0" presId="urn:microsoft.com/office/officeart/2005/8/layout/hierarchy1"/>
    <dgm:cxn modelId="{58E847AC-3333-0948-B3B2-8BAE5A74D2BC}" type="presParOf" srcId="{F70159CD-AC04-434C-AEA7-9A4537E19993}" destId="{6F2F6957-F3F0-E541-833E-88D8FF491A3F}" srcOrd="1" destOrd="0" presId="urn:microsoft.com/office/officeart/2005/8/layout/hierarchy1"/>
    <dgm:cxn modelId="{45771B67-F2F6-C346-88F8-E98FF3E101A0}" type="presParOf" srcId="{6F2F6957-F3F0-E541-833E-88D8FF491A3F}" destId="{E1FAB45A-3A3E-354A-AEB6-1A4FD81F66BE}" srcOrd="0" destOrd="0" presId="urn:microsoft.com/office/officeart/2005/8/layout/hierarchy1"/>
    <dgm:cxn modelId="{9F21268C-954E-FC4A-8CEC-F540EC5644CB}" type="presParOf" srcId="{6F2F6957-F3F0-E541-833E-88D8FF491A3F}" destId="{59D936F0-C903-174B-A089-E7DB7E9759CF}" srcOrd="1" destOrd="0" presId="urn:microsoft.com/office/officeart/2005/8/layout/hierarchy1"/>
    <dgm:cxn modelId="{669290AF-E6F4-7D40-A276-515E83E94250}" type="presParOf" srcId="{59D936F0-C903-174B-A089-E7DB7E9759CF}" destId="{550735CD-C30C-2F4E-B217-CBD6CA48EA0E}" srcOrd="0" destOrd="0" presId="urn:microsoft.com/office/officeart/2005/8/layout/hierarchy1"/>
    <dgm:cxn modelId="{EAB005F4-F637-0A4B-8622-C1605DEA53CC}" type="presParOf" srcId="{550735CD-C30C-2F4E-B217-CBD6CA48EA0E}" destId="{5729489C-8499-B549-A7AB-1D9E6D188049}" srcOrd="0" destOrd="0" presId="urn:microsoft.com/office/officeart/2005/8/layout/hierarchy1"/>
    <dgm:cxn modelId="{21649F06-0C0E-3F4D-A553-AEE563B23697}" type="presParOf" srcId="{550735CD-C30C-2F4E-B217-CBD6CA48EA0E}" destId="{EEF7B55A-F44A-C04E-878B-509894A3B254}" srcOrd="1" destOrd="0" presId="urn:microsoft.com/office/officeart/2005/8/layout/hierarchy1"/>
    <dgm:cxn modelId="{811D8CCB-2BDB-CA48-ACF7-8EFADDD61EB2}" type="presParOf" srcId="{59D936F0-C903-174B-A089-E7DB7E9759CF}" destId="{947AD948-347C-E448-A6C9-9691945A666F}" srcOrd="1" destOrd="0" presId="urn:microsoft.com/office/officeart/2005/8/layout/hierarchy1"/>
    <dgm:cxn modelId="{2B60C2F3-6A52-9B45-AEB1-EC0B8258A213}" type="presParOf" srcId="{6F2F6957-F3F0-E541-833E-88D8FF491A3F}" destId="{ACA31F55-4FAB-6849-87CC-F4B4975148FE}" srcOrd="2" destOrd="0" presId="urn:microsoft.com/office/officeart/2005/8/layout/hierarchy1"/>
    <dgm:cxn modelId="{0D01A3C5-AAC5-8A41-8340-0423E152C781}" type="presParOf" srcId="{6F2F6957-F3F0-E541-833E-88D8FF491A3F}" destId="{51F2D546-1573-4649-A8AD-0D1A7914FCC7}" srcOrd="3" destOrd="0" presId="urn:microsoft.com/office/officeart/2005/8/layout/hierarchy1"/>
    <dgm:cxn modelId="{152CB373-04CF-2E44-8121-841B5A454416}" type="presParOf" srcId="{51F2D546-1573-4649-A8AD-0D1A7914FCC7}" destId="{F6756088-524E-5F42-8134-EAA3757B7920}" srcOrd="0" destOrd="0" presId="urn:microsoft.com/office/officeart/2005/8/layout/hierarchy1"/>
    <dgm:cxn modelId="{32FA7100-4849-974A-A317-5B53D0F31FC3}" type="presParOf" srcId="{F6756088-524E-5F42-8134-EAA3757B7920}" destId="{A842DFCB-14B6-3845-B54E-FC0634B026C0}" srcOrd="0" destOrd="0" presId="urn:microsoft.com/office/officeart/2005/8/layout/hierarchy1"/>
    <dgm:cxn modelId="{BF202071-BC8D-1A4E-AA47-D2161A9CA5D1}" type="presParOf" srcId="{F6756088-524E-5F42-8134-EAA3757B7920}" destId="{429FADA5-6796-114A-A660-A3934C1C1B94}" srcOrd="1" destOrd="0" presId="urn:microsoft.com/office/officeart/2005/8/layout/hierarchy1"/>
    <dgm:cxn modelId="{65E213BE-ADFD-D542-89F0-6B3FC34AE7FF}" type="presParOf" srcId="{51F2D546-1573-4649-A8AD-0D1A7914FCC7}" destId="{12F18BDF-912C-EE48-869F-F435CBC9B3BF}" srcOrd="1" destOrd="0" presId="urn:microsoft.com/office/officeart/2005/8/layout/hierarchy1"/>
    <dgm:cxn modelId="{A2529663-A5E1-464D-966B-CA059BACCC48}" type="presParOf" srcId="{96B2C977-E89A-3643-8D65-F9525F5FF117}" destId="{9E1C7EB2-94B3-C349-AD95-C3AB367E4B7A}" srcOrd="2" destOrd="0" presId="urn:microsoft.com/office/officeart/2005/8/layout/hierarchy1"/>
    <dgm:cxn modelId="{C0965A97-16DF-D744-AC6C-8D37E86354D4}" type="presParOf" srcId="{96B2C977-E89A-3643-8D65-F9525F5FF117}" destId="{230569B1-FEDB-7F41-8D37-7A5A560CD6E1}" srcOrd="3" destOrd="0" presId="urn:microsoft.com/office/officeart/2005/8/layout/hierarchy1"/>
    <dgm:cxn modelId="{73A99C06-42C3-FE4F-A768-7454D85A9413}" type="presParOf" srcId="{230569B1-FEDB-7F41-8D37-7A5A560CD6E1}" destId="{4C2F2DD1-62AE-DC49-968F-FDF312C52974}" srcOrd="0" destOrd="0" presId="urn:microsoft.com/office/officeart/2005/8/layout/hierarchy1"/>
    <dgm:cxn modelId="{ED00D329-6F86-D744-9AFD-8FA4B2DDF8FA}" type="presParOf" srcId="{4C2F2DD1-62AE-DC49-968F-FDF312C52974}" destId="{742444C6-C9F1-774B-8C05-41FC48E915ED}" srcOrd="0" destOrd="0" presId="urn:microsoft.com/office/officeart/2005/8/layout/hierarchy1"/>
    <dgm:cxn modelId="{4D92C4E9-161A-9B49-862A-53C31DC00ECB}" type="presParOf" srcId="{4C2F2DD1-62AE-DC49-968F-FDF312C52974}" destId="{AF0E3303-E12F-304C-9EE5-63D631C35B6B}" srcOrd="1" destOrd="0" presId="urn:microsoft.com/office/officeart/2005/8/layout/hierarchy1"/>
    <dgm:cxn modelId="{475FCF56-23F9-C94C-AB44-A20B8E4D8253}" type="presParOf" srcId="{230569B1-FEDB-7F41-8D37-7A5A560CD6E1}" destId="{48322838-B14F-F34D-8702-F9E13214DDF8}" srcOrd="1" destOrd="0" presId="urn:microsoft.com/office/officeart/2005/8/layout/hierarchy1"/>
    <dgm:cxn modelId="{2D1A0F8B-2838-264E-97F5-24ED2ABF2ECB}" type="presParOf" srcId="{48322838-B14F-F34D-8702-F9E13214DDF8}" destId="{FBB58091-7F3C-6643-934B-D47EBD468A62}" srcOrd="0" destOrd="0" presId="urn:microsoft.com/office/officeart/2005/8/layout/hierarchy1"/>
    <dgm:cxn modelId="{E4D150E4-19A2-2348-BFE3-762D51CFF061}" type="presParOf" srcId="{48322838-B14F-F34D-8702-F9E13214DDF8}" destId="{C8F905EE-EF08-184D-BB71-674E41A0152E}" srcOrd="1" destOrd="0" presId="urn:microsoft.com/office/officeart/2005/8/layout/hierarchy1"/>
    <dgm:cxn modelId="{0A764252-6685-E543-A3AB-0657C9CC46AF}" type="presParOf" srcId="{C8F905EE-EF08-184D-BB71-674E41A0152E}" destId="{EBE38DF6-BBD8-D246-93EA-C537A00167DA}" srcOrd="0" destOrd="0" presId="urn:microsoft.com/office/officeart/2005/8/layout/hierarchy1"/>
    <dgm:cxn modelId="{89A2EB74-5DFA-514A-BA16-92E9170CE2E8}" type="presParOf" srcId="{EBE38DF6-BBD8-D246-93EA-C537A00167DA}" destId="{5C1E0D6E-21AB-134A-B443-0A5F99EF9A0C}" srcOrd="0" destOrd="0" presId="urn:microsoft.com/office/officeart/2005/8/layout/hierarchy1"/>
    <dgm:cxn modelId="{18A4BE7B-CC6F-DA42-910E-F0AF1E5BD7F7}" type="presParOf" srcId="{EBE38DF6-BBD8-D246-93EA-C537A00167DA}" destId="{3537DBD8-DDD0-5D42-B89A-90AD8C28A900}" srcOrd="1" destOrd="0" presId="urn:microsoft.com/office/officeart/2005/8/layout/hierarchy1"/>
    <dgm:cxn modelId="{4E279C50-BF44-1148-A4B1-5B759CBF5C60}" type="presParOf" srcId="{C8F905EE-EF08-184D-BB71-674E41A0152E}" destId="{F4A7FB79-0933-6D4A-86D4-11855EB44786}" srcOrd="1" destOrd="0" presId="urn:microsoft.com/office/officeart/2005/8/layout/hierarchy1"/>
    <dgm:cxn modelId="{D87D4737-6A1E-8443-9FA7-68EB55D27ECF}" type="presParOf" srcId="{48322838-B14F-F34D-8702-F9E13214DDF8}" destId="{B6D7AD82-6020-7443-9ADA-8FBE90976EFE}" srcOrd="2" destOrd="0" presId="urn:microsoft.com/office/officeart/2005/8/layout/hierarchy1"/>
    <dgm:cxn modelId="{B56707B5-6B34-FF41-A3D3-B71A720719E1}" type="presParOf" srcId="{48322838-B14F-F34D-8702-F9E13214DDF8}" destId="{02FD4213-409B-9146-874E-7A0333F7CFA8}" srcOrd="3" destOrd="0" presId="urn:microsoft.com/office/officeart/2005/8/layout/hierarchy1"/>
    <dgm:cxn modelId="{6DFC026D-D866-B941-97BE-E2EB6F72BB23}" type="presParOf" srcId="{02FD4213-409B-9146-874E-7A0333F7CFA8}" destId="{10EAA6F1-C4F2-2B46-9547-3DAB07955136}" srcOrd="0" destOrd="0" presId="urn:microsoft.com/office/officeart/2005/8/layout/hierarchy1"/>
    <dgm:cxn modelId="{44056E18-D547-9F4C-9126-72E5FC29B9DD}" type="presParOf" srcId="{10EAA6F1-C4F2-2B46-9547-3DAB07955136}" destId="{4F8DA242-FD46-DD41-816F-0663C9FE9BDE}" srcOrd="0" destOrd="0" presId="urn:microsoft.com/office/officeart/2005/8/layout/hierarchy1"/>
    <dgm:cxn modelId="{C4736D38-3622-EE46-B841-2DF0B3AB0FEF}" type="presParOf" srcId="{10EAA6F1-C4F2-2B46-9547-3DAB07955136}" destId="{78949ABC-4921-D24E-8101-77ADD1F39A52}" srcOrd="1" destOrd="0" presId="urn:microsoft.com/office/officeart/2005/8/layout/hierarchy1"/>
    <dgm:cxn modelId="{FBA6D1B6-C2F2-9F4A-9C0A-9D1137559F70}" type="presParOf" srcId="{02FD4213-409B-9146-874E-7A0333F7CFA8}" destId="{2CFBB377-E6AE-2640-BA1B-E40F5F4C471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F71B25-D0C5-7E47-AEA7-24EA8C764EBF}" type="doc">
      <dgm:prSet loTypeId="urn:microsoft.com/office/officeart/2005/8/layout/default#1" loCatId="list" qsTypeId="urn:microsoft.com/office/officeart/2005/8/quickstyle/simple4" qsCatId="simple" csTypeId="urn:microsoft.com/office/officeart/2005/8/colors/accent1_2" csCatId="accent1" phldr="1"/>
      <dgm:spPr/>
      <dgm:t>
        <a:bodyPr/>
        <a:lstStyle/>
        <a:p>
          <a:endParaRPr lang="en-US"/>
        </a:p>
      </dgm:t>
    </dgm:pt>
    <dgm:pt modelId="{21C773CE-6FD3-6A40-8CC4-8DF77CDA47A2}">
      <dgm:prSet phldrT="[Text]"/>
      <dgm:spPr>
        <a:solidFill>
          <a:schemeClr val="accent6"/>
        </a:solidFill>
        <a:effectLst/>
      </dgm:spPr>
      <dgm:t>
        <a:bodyPr/>
        <a:lstStyle/>
        <a:p>
          <a:r>
            <a:rPr lang="en-US" dirty="0"/>
            <a:t>Examples:</a:t>
          </a:r>
        </a:p>
      </dgm:t>
    </dgm:pt>
    <dgm:pt modelId="{5B7F1197-718D-DA40-9843-C0B7FBC4D22F}" type="parTrans" cxnId="{B0C4DF23-05B3-9C47-B3F2-B012FB5BCE91}">
      <dgm:prSet/>
      <dgm:spPr/>
      <dgm:t>
        <a:bodyPr/>
        <a:lstStyle/>
        <a:p>
          <a:endParaRPr lang="en-US"/>
        </a:p>
      </dgm:t>
    </dgm:pt>
    <dgm:pt modelId="{170B9B5D-0FAB-2142-86FE-40BB5D178B20}" type="sibTrans" cxnId="{B0C4DF23-05B3-9C47-B3F2-B012FB5BCE91}">
      <dgm:prSet/>
      <dgm:spPr/>
      <dgm:t>
        <a:bodyPr/>
        <a:lstStyle/>
        <a:p>
          <a:endParaRPr lang="en-US"/>
        </a:p>
      </dgm:t>
    </dgm:pt>
    <dgm:pt modelId="{D57158F9-7E1D-824D-BDEC-A1A8E4D2F125}">
      <dgm:prSet phldrT="[Text]"/>
      <dgm:spPr>
        <a:solidFill>
          <a:schemeClr val="accent6"/>
        </a:solidFill>
        <a:effectLst/>
      </dgm:spPr>
      <dgm:t>
        <a:bodyPr/>
        <a:lstStyle/>
        <a:p>
          <a:r>
            <a:rPr lang="en-US" dirty="0"/>
            <a:t>Response time and throughput</a:t>
          </a:r>
        </a:p>
      </dgm:t>
    </dgm:pt>
    <dgm:pt modelId="{77ED7564-0077-0840-89DB-198E5E1ACE07}" type="parTrans" cxnId="{96A39EC0-2A58-DB44-B961-2B0D6E4DB029}">
      <dgm:prSet/>
      <dgm:spPr/>
      <dgm:t>
        <a:bodyPr/>
        <a:lstStyle/>
        <a:p>
          <a:endParaRPr lang="en-US"/>
        </a:p>
      </dgm:t>
    </dgm:pt>
    <dgm:pt modelId="{77553247-E015-CA4B-AEB1-1797CD4522DA}" type="sibTrans" cxnId="{96A39EC0-2A58-DB44-B961-2B0D6E4DB029}">
      <dgm:prSet/>
      <dgm:spPr/>
      <dgm:t>
        <a:bodyPr/>
        <a:lstStyle/>
        <a:p>
          <a:endParaRPr lang="en-US"/>
        </a:p>
      </dgm:t>
    </dgm:pt>
    <dgm:pt modelId="{B9F56094-8553-564E-9C71-42E0A35FFEAA}" type="pres">
      <dgm:prSet presAssocID="{3CF71B25-D0C5-7E47-AEA7-24EA8C764EBF}" presName="diagram" presStyleCnt="0">
        <dgm:presLayoutVars>
          <dgm:dir/>
          <dgm:resizeHandles val="exact"/>
        </dgm:presLayoutVars>
      </dgm:prSet>
      <dgm:spPr/>
    </dgm:pt>
    <dgm:pt modelId="{2E63C1C7-45F8-FD47-960D-150276A6B7FE}" type="pres">
      <dgm:prSet presAssocID="{21C773CE-6FD3-6A40-8CC4-8DF77CDA47A2}" presName="node" presStyleLbl="node1" presStyleIdx="0" presStyleCnt="1">
        <dgm:presLayoutVars>
          <dgm:bulletEnabled val="1"/>
        </dgm:presLayoutVars>
      </dgm:prSet>
      <dgm:spPr/>
    </dgm:pt>
  </dgm:ptLst>
  <dgm:cxnLst>
    <dgm:cxn modelId="{9B859B15-9DFD-1448-9229-C627369C6325}" type="presOf" srcId="{3CF71B25-D0C5-7E47-AEA7-24EA8C764EBF}" destId="{B9F56094-8553-564E-9C71-42E0A35FFEAA}" srcOrd="0" destOrd="0" presId="urn:microsoft.com/office/officeart/2005/8/layout/default#1"/>
    <dgm:cxn modelId="{B0C4DF23-05B3-9C47-B3F2-B012FB5BCE91}" srcId="{3CF71B25-D0C5-7E47-AEA7-24EA8C764EBF}" destId="{21C773CE-6FD3-6A40-8CC4-8DF77CDA47A2}" srcOrd="0" destOrd="0" parTransId="{5B7F1197-718D-DA40-9843-C0B7FBC4D22F}" sibTransId="{170B9B5D-0FAB-2142-86FE-40BB5D178B20}"/>
    <dgm:cxn modelId="{E7F1378C-7C63-754E-9AE7-517310644A69}" type="presOf" srcId="{21C773CE-6FD3-6A40-8CC4-8DF77CDA47A2}" destId="{2E63C1C7-45F8-FD47-960D-150276A6B7FE}" srcOrd="0" destOrd="0" presId="urn:microsoft.com/office/officeart/2005/8/layout/default#1"/>
    <dgm:cxn modelId="{96A39EC0-2A58-DB44-B961-2B0D6E4DB029}" srcId="{21C773CE-6FD3-6A40-8CC4-8DF77CDA47A2}" destId="{D57158F9-7E1D-824D-BDEC-A1A8E4D2F125}" srcOrd="0" destOrd="0" parTransId="{77ED7564-0077-0840-89DB-198E5E1ACE07}" sibTransId="{77553247-E015-CA4B-AEB1-1797CD4522DA}"/>
    <dgm:cxn modelId="{6DEBEDEF-A575-404E-B207-645F2F8ECA16}" type="presOf" srcId="{D57158F9-7E1D-824D-BDEC-A1A8E4D2F125}" destId="{2E63C1C7-45F8-FD47-960D-150276A6B7FE}" srcOrd="0" destOrd="1" presId="urn:microsoft.com/office/officeart/2005/8/layout/default#1"/>
    <dgm:cxn modelId="{F9C6B2AD-22D3-AF4B-B71E-1CF0355C3B29}" type="presParOf" srcId="{B9F56094-8553-564E-9C71-42E0A35FFEAA}" destId="{2E63C1C7-45F8-FD47-960D-150276A6B7FE}" srcOrd="0" destOrd="0" presId="urn:microsoft.com/office/officeart/2005/8/layout/defaul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6380C2-B682-404B-ABBB-299978A827EE}" type="doc">
      <dgm:prSet loTypeId="urn:microsoft.com/office/officeart/2005/8/layout/default#2" loCatId="list" qsTypeId="urn:microsoft.com/office/officeart/2005/8/quickstyle/simple4" qsCatId="simple" csTypeId="urn:microsoft.com/office/officeart/2005/8/colors/accent1_2" csCatId="accent1" phldr="1"/>
      <dgm:spPr/>
      <dgm:t>
        <a:bodyPr/>
        <a:lstStyle/>
        <a:p>
          <a:endParaRPr lang="en-US"/>
        </a:p>
      </dgm:t>
    </dgm:pt>
    <dgm:pt modelId="{B3875381-7150-4A44-AB8A-A6B84E50A993}">
      <dgm:prSet phldrT="[Text]"/>
      <dgm:spPr>
        <a:solidFill>
          <a:schemeClr val="accent6"/>
        </a:solidFill>
        <a:effectLst/>
      </dgm:spPr>
      <dgm:t>
        <a:bodyPr/>
        <a:lstStyle/>
        <a:p>
          <a:r>
            <a:rPr lang="en-US" dirty="0"/>
            <a:t>Example:</a:t>
          </a:r>
        </a:p>
      </dgm:t>
    </dgm:pt>
    <dgm:pt modelId="{62122A9E-363E-7945-A3CA-C86EEFAA5780}" type="parTrans" cxnId="{D6B08B9B-A933-694B-BDD5-83DCB6DD8BAC}">
      <dgm:prSet/>
      <dgm:spPr/>
      <dgm:t>
        <a:bodyPr/>
        <a:lstStyle/>
        <a:p>
          <a:endParaRPr lang="en-US"/>
        </a:p>
      </dgm:t>
    </dgm:pt>
    <dgm:pt modelId="{6EC7E354-25F6-C648-9ECF-A523103A888A}" type="sibTrans" cxnId="{D6B08B9B-A933-694B-BDD5-83DCB6DD8BAC}">
      <dgm:prSet/>
      <dgm:spPr/>
      <dgm:t>
        <a:bodyPr/>
        <a:lstStyle/>
        <a:p>
          <a:endParaRPr lang="en-US"/>
        </a:p>
      </dgm:t>
    </dgm:pt>
    <dgm:pt modelId="{069A3847-4543-234B-AC40-3F98A16935B8}">
      <dgm:prSet/>
      <dgm:spPr>
        <a:solidFill>
          <a:schemeClr val="accent6"/>
        </a:solidFill>
        <a:effectLst/>
      </dgm:spPr>
      <dgm:t>
        <a:bodyPr/>
        <a:lstStyle/>
        <a:p>
          <a:r>
            <a:rPr lang="en-US" dirty="0"/>
            <a:t>Predictability</a:t>
          </a:r>
        </a:p>
      </dgm:t>
    </dgm:pt>
    <dgm:pt modelId="{92E4A28B-3BD6-2F4D-BA9D-6B47AE9A7098}" type="parTrans" cxnId="{AE02FBA2-CCAB-6247-B179-154BADE3EDF6}">
      <dgm:prSet/>
      <dgm:spPr/>
      <dgm:t>
        <a:bodyPr/>
        <a:lstStyle/>
        <a:p>
          <a:endParaRPr lang="en-US"/>
        </a:p>
      </dgm:t>
    </dgm:pt>
    <dgm:pt modelId="{EFD1667F-9FF9-4E43-8CC0-5402320BAEF5}" type="sibTrans" cxnId="{AE02FBA2-CCAB-6247-B179-154BADE3EDF6}">
      <dgm:prSet/>
      <dgm:spPr/>
      <dgm:t>
        <a:bodyPr/>
        <a:lstStyle/>
        <a:p>
          <a:endParaRPr lang="en-US"/>
        </a:p>
      </dgm:t>
    </dgm:pt>
    <dgm:pt modelId="{294472D3-4BFB-A041-B3CF-5BB26A17C56B}" type="pres">
      <dgm:prSet presAssocID="{3E6380C2-B682-404B-ABBB-299978A827EE}" presName="diagram" presStyleCnt="0">
        <dgm:presLayoutVars>
          <dgm:dir/>
          <dgm:resizeHandles val="exact"/>
        </dgm:presLayoutVars>
      </dgm:prSet>
      <dgm:spPr/>
    </dgm:pt>
    <dgm:pt modelId="{11E7D388-18B6-4D4E-9C29-FE311E81E73F}" type="pres">
      <dgm:prSet presAssocID="{B3875381-7150-4A44-AB8A-A6B84E50A993}" presName="node" presStyleLbl="node1" presStyleIdx="0" presStyleCnt="1">
        <dgm:presLayoutVars>
          <dgm:bulletEnabled val="1"/>
        </dgm:presLayoutVars>
      </dgm:prSet>
      <dgm:spPr/>
    </dgm:pt>
  </dgm:ptLst>
  <dgm:cxnLst>
    <dgm:cxn modelId="{7448CE50-8FEB-4E41-9AC5-3426115FB640}" type="presOf" srcId="{B3875381-7150-4A44-AB8A-A6B84E50A993}" destId="{11E7D388-18B6-4D4E-9C29-FE311E81E73F}" srcOrd="0" destOrd="0" presId="urn:microsoft.com/office/officeart/2005/8/layout/default#2"/>
    <dgm:cxn modelId="{A15E1E5A-CBA3-F140-871B-5D80CA16A434}" type="presOf" srcId="{3E6380C2-B682-404B-ABBB-299978A827EE}" destId="{294472D3-4BFB-A041-B3CF-5BB26A17C56B}" srcOrd="0" destOrd="0" presId="urn:microsoft.com/office/officeart/2005/8/layout/default#2"/>
    <dgm:cxn modelId="{D6B08B9B-A933-694B-BDD5-83DCB6DD8BAC}" srcId="{3E6380C2-B682-404B-ABBB-299978A827EE}" destId="{B3875381-7150-4A44-AB8A-A6B84E50A993}" srcOrd="0" destOrd="0" parTransId="{62122A9E-363E-7945-A3CA-C86EEFAA5780}" sibTransId="{6EC7E354-25F6-C648-9ECF-A523103A888A}"/>
    <dgm:cxn modelId="{AE02FBA2-CCAB-6247-B179-154BADE3EDF6}" srcId="{B3875381-7150-4A44-AB8A-A6B84E50A993}" destId="{069A3847-4543-234B-AC40-3F98A16935B8}" srcOrd="0" destOrd="0" parTransId="{92E4A28B-3BD6-2F4D-BA9D-6B47AE9A7098}" sibTransId="{EFD1667F-9FF9-4E43-8CC0-5402320BAEF5}"/>
    <dgm:cxn modelId="{5E5A91FA-1B3E-134A-96F6-B2108774C36C}" type="presOf" srcId="{069A3847-4543-234B-AC40-3F98A16935B8}" destId="{11E7D388-18B6-4D4E-9C29-FE311E81E73F}" srcOrd="0" destOrd="1" presId="urn:microsoft.com/office/officeart/2005/8/layout/default#2"/>
    <dgm:cxn modelId="{8FF8EB5F-9B8A-744F-A7C4-63830822EDF7}" type="presParOf" srcId="{294472D3-4BFB-A041-B3CF-5BB26A17C56B}" destId="{11E7D388-18B6-4D4E-9C29-FE311E81E73F}" srcOrd="0" destOrd="0" presId="urn:microsoft.com/office/officeart/2005/8/layout/defaul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AA844-3720-4245-A2DA-613ABC9CCD30}">
      <dsp:nvSpPr>
        <dsp:cNvPr id="0" name=""/>
        <dsp:cNvSpPr/>
      </dsp:nvSpPr>
      <dsp:spPr>
        <a:xfrm>
          <a:off x="1487" y="1592064"/>
          <a:ext cx="2199679" cy="879871"/>
        </a:xfrm>
        <a:prstGeom prst="chevr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NZ" sz="1700" kern="1200" dirty="0"/>
            <a:t>Long term scheduling</a:t>
          </a:r>
          <a:endParaRPr lang="en-US" sz="1700" kern="1200" dirty="0"/>
        </a:p>
      </dsp:txBody>
      <dsp:txXfrm>
        <a:off x="441423" y="1592064"/>
        <a:ext cx="1319808" cy="879871"/>
      </dsp:txXfrm>
    </dsp:sp>
    <dsp:sp modelId="{4DE30D96-52DA-F045-88D6-746455960E86}">
      <dsp:nvSpPr>
        <dsp:cNvPr id="0" name=""/>
        <dsp:cNvSpPr/>
      </dsp:nvSpPr>
      <dsp:spPr>
        <a:xfrm>
          <a:off x="1981199" y="1518440"/>
          <a:ext cx="2133601" cy="1027118"/>
        </a:xfrm>
        <a:prstGeom prst="chevr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NZ" sz="1700" kern="1200" dirty="0"/>
            <a:t>Medium term scheduling</a:t>
          </a:r>
        </a:p>
      </dsp:txBody>
      <dsp:txXfrm>
        <a:off x="2494758" y="1518440"/>
        <a:ext cx="1106483" cy="1027118"/>
      </dsp:txXfrm>
    </dsp:sp>
    <dsp:sp modelId="{A6C26BAB-A284-0B43-906D-751377F5446C}">
      <dsp:nvSpPr>
        <dsp:cNvPr id="0" name=""/>
        <dsp:cNvSpPr/>
      </dsp:nvSpPr>
      <dsp:spPr>
        <a:xfrm>
          <a:off x="3894832" y="1592064"/>
          <a:ext cx="2199679" cy="879871"/>
        </a:xfrm>
        <a:prstGeom prst="chevr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NZ" sz="1700" kern="1200" dirty="0"/>
            <a:t>Short term scheduling</a:t>
          </a:r>
        </a:p>
      </dsp:txBody>
      <dsp:txXfrm>
        <a:off x="4334768" y="1592064"/>
        <a:ext cx="1319808" cy="8798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E2D14-B4BC-5348-97BD-836810024AB3}">
      <dsp:nvSpPr>
        <dsp:cNvPr id="0" name=""/>
        <dsp:cNvSpPr/>
      </dsp:nvSpPr>
      <dsp:spPr>
        <a:xfrm>
          <a:off x="3666162" y="2670584"/>
          <a:ext cx="1045396" cy="497513"/>
        </a:xfrm>
        <a:custGeom>
          <a:avLst/>
          <a:gdLst/>
          <a:ahLst/>
          <a:cxnLst/>
          <a:rect l="0" t="0" r="0" b="0"/>
          <a:pathLst>
            <a:path>
              <a:moveTo>
                <a:pt x="0" y="0"/>
              </a:moveTo>
              <a:lnTo>
                <a:pt x="0" y="339041"/>
              </a:lnTo>
              <a:lnTo>
                <a:pt x="1045396" y="339041"/>
              </a:lnTo>
              <a:lnTo>
                <a:pt x="1045396" y="497513"/>
              </a:lnTo>
            </a:path>
          </a:pathLst>
        </a:custGeom>
        <a:noFill/>
        <a:ln w="15875" cap="flat" cmpd="sng" algn="ctr">
          <a:solidFill>
            <a:schemeClr val="accent6"/>
          </a:solidFill>
          <a:prstDash val="solid"/>
        </a:ln>
        <a:effectLst/>
      </dsp:spPr>
      <dsp:style>
        <a:lnRef idx="1">
          <a:scrgbClr r="0" g="0" b="0"/>
        </a:lnRef>
        <a:fillRef idx="0">
          <a:scrgbClr r="0" g="0" b="0"/>
        </a:fillRef>
        <a:effectRef idx="0">
          <a:scrgbClr r="0" g="0" b="0"/>
        </a:effectRef>
        <a:fontRef idx="minor"/>
      </dsp:style>
    </dsp:sp>
    <dsp:sp modelId="{217868F8-B114-BB46-AAC0-B54F8019AD3B}">
      <dsp:nvSpPr>
        <dsp:cNvPr id="0" name=""/>
        <dsp:cNvSpPr/>
      </dsp:nvSpPr>
      <dsp:spPr>
        <a:xfrm>
          <a:off x="2620765" y="2670584"/>
          <a:ext cx="1045396" cy="497513"/>
        </a:xfrm>
        <a:custGeom>
          <a:avLst/>
          <a:gdLst/>
          <a:ahLst/>
          <a:cxnLst/>
          <a:rect l="0" t="0" r="0" b="0"/>
          <a:pathLst>
            <a:path>
              <a:moveTo>
                <a:pt x="1045396" y="0"/>
              </a:moveTo>
              <a:lnTo>
                <a:pt x="1045396" y="339041"/>
              </a:lnTo>
              <a:lnTo>
                <a:pt x="0" y="339041"/>
              </a:lnTo>
              <a:lnTo>
                <a:pt x="0" y="497513"/>
              </a:lnTo>
            </a:path>
          </a:pathLst>
        </a:custGeom>
        <a:noFill/>
        <a:ln w="15875" cap="flat" cmpd="sng" algn="ctr">
          <a:solidFill>
            <a:schemeClr val="accent6"/>
          </a:solidFill>
          <a:prstDash val="solid"/>
        </a:ln>
        <a:effectLst/>
      </dsp:spPr>
      <dsp:style>
        <a:lnRef idx="1">
          <a:scrgbClr r="0" g="0" b="0"/>
        </a:lnRef>
        <a:fillRef idx="0">
          <a:scrgbClr r="0" g="0" b="0"/>
        </a:fillRef>
        <a:effectRef idx="0">
          <a:scrgbClr r="0" g="0" b="0"/>
        </a:effectRef>
        <a:fontRef idx="minor"/>
      </dsp:style>
    </dsp:sp>
    <dsp:sp modelId="{67E2418F-D285-5342-AF8A-A0A8C948F10E}">
      <dsp:nvSpPr>
        <dsp:cNvPr id="0" name=""/>
        <dsp:cNvSpPr/>
      </dsp:nvSpPr>
      <dsp:spPr>
        <a:xfrm>
          <a:off x="2620765" y="1086808"/>
          <a:ext cx="1045396" cy="497513"/>
        </a:xfrm>
        <a:custGeom>
          <a:avLst/>
          <a:gdLst/>
          <a:ahLst/>
          <a:cxnLst/>
          <a:rect l="0" t="0" r="0" b="0"/>
          <a:pathLst>
            <a:path>
              <a:moveTo>
                <a:pt x="0" y="0"/>
              </a:moveTo>
              <a:lnTo>
                <a:pt x="0" y="339041"/>
              </a:lnTo>
              <a:lnTo>
                <a:pt x="1045396" y="339041"/>
              </a:lnTo>
              <a:lnTo>
                <a:pt x="1045396" y="497513"/>
              </a:lnTo>
            </a:path>
          </a:pathLst>
        </a:custGeom>
        <a:noFill/>
        <a:ln w="15875" cap="flat" cmpd="sng" algn="ctr">
          <a:solidFill>
            <a:schemeClr val="accent6"/>
          </a:solidFill>
          <a:prstDash val="solid"/>
        </a:ln>
        <a:effectLst/>
      </dsp:spPr>
      <dsp:style>
        <a:lnRef idx="1">
          <a:scrgbClr r="0" g="0" b="0"/>
        </a:lnRef>
        <a:fillRef idx="0">
          <a:scrgbClr r="0" g="0" b="0"/>
        </a:fillRef>
        <a:effectRef idx="0">
          <a:scrgbClr r="0" g="0" b="0"/>
        </a:effectRef>
        <a:fontRef idx="minor"/>
      </dsp:style>
    </dsp:sp>
    <dsp:sp modelId="{71DE5901-86A6-E748-8249-05D86E92148C}">
      <dsp:nvSpPr>
        <dsp:cNvPr id="0" name=""/>
        <dsp:cNvSpPr/>
      </dsp:nvSpPr>
      <dsp:spPr>
        <a:xfrm>
          <a:off x="1575368" y="1086808"/>
          <a:ext cx="1045396" cy="497513"/>
        </a:xfrm>
        <a:custGeom>
          <a:avLst/>
          <a:gdLst/>
          <a:ahLst/>
          <a:cxnLst/>
          <a:rect l="0" t="0" r="0" b="0"/>
          <a:pathLst>
            <a:path>
              <a:moveTo>
                <a:pt x="1045396" y="0"/>
              </a:moveTo>
              <a:lnTo>
                <a:pt x="1045396" y="339041"/>
              </a:lnTo>
              <a:lnTo>
                <a:pt x="0" y="339041"/>
              </a:lnTo>
              <a:lnTo>
                <a:pt x="0" y="497513"/>
              </a:lnTo>
            </a:path>
          </a:pathLst>
        </a:custGeom>
        <a:noFill/>
        <a:ln w="15875" cap="flat" cmpd="sng" algn="ctr">
          <a:solidFill>
            <a:schemeClr val="accent6"/>
          </a:solidFill>
          <a:prstDash val="solid"/>
        </a:ln>
        <a:effectLst/>
      </dsp:spPr>
      <dsp:style>
        <a:lnRef idx="1">
          <a:scrgbClr r="0" g="0" b="0"/>
        </a:lnRef>
        <a:fillRef idx="0">
          <a:scrgbClr r="0" g="0" b="0"/>
        </a:fillRef>
        <a:effectRef idx="0">
          <a:scrgbClr r="0" g="0" b="0"/>
        </a:effectRef>
        <a:fontRef idx="minor"/>
      </dsp:style>
    </dsp:sp>
    <dsp:sp modelId="{F6376796-3CFA-354D-BC47-8C9F869C43B1}">
      <dsp:nvSpPr>
        <dsp:cNvPr id="0" name=""/>
        <dsp:cNvSpPr/>
      </dsp:nvSpPr>
      <dsp:spPr>
        <a:xfrm>
          <a:off x="1765441" y="546"/>
          <a:ext cx="1710649" cy="1086262"/>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79838C3E-0F52-1744-A7D4-B12983AB3808}">
      <dsp:nvSpPr>
        <dsp:cNvPr id="0" name=""/>
        <dsp:cNvSpPr/>
      </dsp:nvSpPr>
      <dsp:spPr>
        <a:xfrm>
          <a:off x="1955513" y="181114"/>
          <a:ext cx="1710649" cy="108626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Creates processes from the queue when it can, but must decide:</a:t>
          </a:r>
        </a:p>
      </dsp:txBody>
      <dsp:txXfrm>
        <a:off x="1987329" y="212930"/>
        <a:ext cx="1647017" cy="1022630"/>
      </dsp:txXfrm>
    </dsp:sp>
    <dsp:sp modelId="{CF6E069B-1E99-394F-BA77-0D760FFAAAEA}">
      <dsp:nvSpPr>
        <dsp:cNvPr id="0" name=""/>
        <dsp:cNvSpPr/>
      </dsp:nvSpPr>
      <dsp:spPr>
        <a:xfrm>
          <a:off x="720044" y="1584322"/>
          <a:ext cx="1710649" cy="1086262"/>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BEDB5996-E132-B845-A228-66156520BA95}">
      <dsp:nvSpPr>
        <dsp:cNvPr id="0" name=""/>
        <dsp:cNvSpPr/>
      </dsp:nvSpPr>
      <dsp:spPr>
        <a:xfrm>
          <a:off x="910116" y="1764890"/>
          <a:ext cx="1710649" cy="108626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When the operating system can take on one or more additional processes</a:t>
          </a:r>
        </a:p>
      </dsp:txBody>
      <dsp:txXfrm>
        <a:off x="941932" y="1796706"/>
        <a:ext cx="1647017" cy="1022630"/>
      </dsp:txXfrm>
    </dsp:sp>
    <dsp:sp modelId="{06808704-274A-234C-85C4-DB13DB953985}">
      <dsp:nvSpPr>
        <dsp:cNvPr id="0" name=""/>
        <dsp:cNvSpPr/>
      </dsp:nvSpPr>
      <dsp:spPr>
        <a:xfrm>
          <a:off x="2810837" y="1584322"/>
          <a:ext cx="1710649" cy="1086262"/>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1C44A815-88D4-394C-A851-C13D49CE4F12}">
      <dsp:nvSpPr>
        <dsp:cNvPr id="0" name=""/>
        <dsp:cNvSpPr/>
      </dsp:nvSpPr>
      <dsp:spPr>
        <a:xfrm>
          <a:off x="3000909" y="1764890"/>
          <a:ext cx="1710649" cy="108626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Which jobs to accept and turn into processes</a:t>
          </a:r>
        </a:p>
      </dsp:txBody>
      <dsp:txXfrm>
        <a:off x="3032725" y="1796706"/>
        <a:ext cx="1647017" cy="1022630"/>
      </dsp:txXfrm>
    </dsp:sp>
    <dsp:sp modelId="{39FDF545-C35D-F24B-A60B-814B5603FCAC}">
      <dsp:nvSpPr>
        <dsp:cNvPr id="0" name=""/>
        <dsp:cNvSpPr/>
      </dsp:nvSpPr>
      <dsp:spPr>
        <a:xfrm>
          <a:off x="1765441" y="3168098"/>
          <a:ext cx="1710649" cy="1086262"/>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5D6C4153-73D0-1046-9674-E0ECB450E3E4}">
      <dsp:nvSpPr>
        <dsp:cNvPr id="0" name=""/>
        <dsp:cNvSpPr/>
      </dsp:nvSpPr>
      <dsp:spPr>
        <a:xfrm>
          <a:off x="1955513" y="3348666"/>
          <a:ext cx="1710649" cy="108626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First come, first served</a:t>
          </a:r>
        </a:p>
      </dsp:txBody>
      <dsp:txXfrm>
        <a:off x="1987329" y="3380482"/>
        <a:ext cx="1647017" cy="1022630"/>
      </dsp:txXfrm>
    </dsp:sp>
    <dsp:sp modelId="{4D9E2E77-9ACA-A94C-A75C-ADE49650887D}">
      <dsp:nvSpPr>
        <dsp:cNvPr id="0" name=""/>
        <dsp:cNvSpPr/>
      </dsp:nvSpPr>
      <dsp:spPr>
        <a:xfrm>
          <a:off x="3856234" y="3168098"/>
          <a:ext cx="1710649" cy="1086262"/>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5FFAAE37-5510-F141-9902-D4F6BE89FAED}">
      <dsp:nvSpPr>
        <dsp:cNvPr id="0" name=""/>
        <dsp:cNvSpPr/>
      </dsp:nvSpPr>
      <dsp:spPr>
        <a:xfrm>
          <a:off x="4046306" y="3348666"/>
          <a:ext cx="1710649" cy="108626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Priority, expected execution time, I/O requirements</a:t>
          </a:r>
        </a:p>
      </dsp:txBody>
      <dsp:txXfrm>
        <a:off x="4078122" y="3380482"/>
        <a:ext cx="1647017" cy="10226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5BF7B-B38C-6E49-BB6F-4C61D1E15250}">
      <dsp:nvSpPr>
        <dsp:cNvPr id="0" name=""/>
        <dsp:cNvSpPr/>
      </dsp:nvSpPr>
      <dsp:spPr>
        <a:xfrm>
          <a:off x="0" y="488"/>
          <a:ext cx="5638800" cy="489600"/>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Examples:</a:t>
          </a:r>
        </a:p>
      </dsp:txBody>
      <dsp:txXfrm>
        <a:off x="0" y="488"/>
        <a:ext cx="5638800" cy="489600"/>
      </dsp:txXfrm>
    </dsp:sp>
    <dsp:sp modelId="{9160FCE7-741B-E04F-B525-3D28C907C2D4}">
      <dsp:nvSpPr>
        <dsp:cNvPr id="0" name=""/>
        <dsp:cNvSpPr/>
      </dsp:nvSpPr>
      <dsp:spPr>
        <a:xfrm>
          <a:off x="0" y="490088"/>
          <a:ext cx="5638800" cy="1236622"/>
        </a:xfrm>
        <a:prstGeom prst="rect">
          <a:avLst/>
        </a:prstGeom>
        <a:solidFill>
          <a:schemeClr val="accent1">
            <a:alpha val="90000"/>
            <a:tint val="40000"/>
            <a:hueOff val="0"/>
            <a:satOff val="0"/>
            <a:lumOff val="0"/>
            <a:alphaOff val="0"/>
          </a:schemeClr>
        </a:solidFill>
        <a:ln w="15875" cap="flat" cmpd="sng" algn="ctr">
          <a:solidFill>
            <a:schemeClr val="accent2"/>
          </a:solidFill>
          <a:prstDash val="solid"/>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Clock interrupts</a:t>
          </a:r>
          <a:endParaRPr lang="en-US" sz="1700" kern="1200" dirty="0"/>
        </a:p>
        <a:p>
          <a:pPr marL="171450" lvl="1" indent="-171450" algn="l" defTabSz="755650">
            <a:lnSpc>
              <a:spcPct val="90000"/>
            </a:lnSpc>
            <a:spcBef>
              <a:spcPct val="0"/>
            </a:spcBef>
            <a:spcAft>
              <a:spcPct val="15000"/>
            </a:spcAft>
            <a:buChar char="•"/>
          </a:pPr>
          <a:r>
            <a:rPr lang="en-US" sz="1700" kern="1200"/>
            <a:t>I/O interrupts</a:t>
          </a:r>
          <a:endParaRPr lang="en-US" sz="1700" kern="1200" dirty="0"/>
        </a:p>
        <a:p>
          <a:pPr marL="171450" lvl="1" indent="-171450" algn="l" defTabSz="755650">
            <a:lnSpc>
              <a:spcPct val="90000"/>
            </a:lnSpc>
            <a:spcBef>
              <a:spcPct val="0"/>
            </a:spcBef>
            <a:spcAft>
              <a:spcPct val="15000"/>
            </a:spcAft>
            <a:buChar char="•"/>
          </a:pPr>
          <a:r>
            <a:rPr lang="en-US" sz="1700" kern="1200"/>
            <a:t>Operating system calls</a:t>
          </a:r>
          <a:endParaRPr lang="en-US" sz="1700" kern="1200" dirty="0"/>
        </a:p>
        <a:p>
          <a:pPr marL="171450" lvl="1" indent="-171450" algn="l" defTabSz="755650">
            <a:lnSpc>
              <a:spcPct val="90000"/>
            </a:lnSpc>
            <a:spcBef>
              <a:spcPct val="0"/>
            </a:spcBef>
            <a:spcAft>
              <a:spcPct val="15000"/>
            </a:spcAft>
            <a:buChar char="•"/>
          </a:pPr>
          <a:r>
            <a:rPr lang="en-US" sz="1700" kern="1200"/>
            <a:t>Signals (e.g., semaphores)</a:t>
          </a:r>
          <a:endParaRPr lang="en-US" sz="1700" kern="1200" dirty="0"/>
        </a:p>
      </dsp:txBody>
      <dsp:txXfrm>
        <a:off x="0" y="490088"/>
        <a:ext cx="5638800" cy="12366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52CB1-99E8-214F-AEDA-4A438DC39BC1}">
      <dsp:nvSpPr>
        <dsp:cNvPr id="0" name=""/>
        <dsp:cNvSpPr/>
      </dsp:nvSpPr>
      <dsp:spPr>
        <a:xfrm rot="16200000">
          <a:off x="-632353" y="635099"/>
          <a:ext cx="3911600" cy="2641401"/>
        </a:xfrm>
        <a:prstGeom prst="flowChartManualOperation">
          <a:avLst/>
        </a:prstGeom>
        <a:solidFill>
          <a:schemeClr val="accent5">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0" tIns="0" rIns="128860" bIns="0" numCol="1" spcCol="1270" anchor="t" anchorCtr="0">
          <a:noAutofit/>
        </a:bodyPr>
        <a:lstStyle/>
        <a:p>
          <a:pPr marL="0" lvl="0" indent="0" algn="l" defTabSz="889000">
            <a:lnSpc>
              <a:spcPct val="90000"/>
            </a:lnSpc>
            <a:spcBef>
              <a:spcPct val="0"/>
            </a:spcBef>
            <a:spcAft>
              <a:spcPct val="35000"/>
            </a:spcAft>
            <a:buNone/>
          </a:pPr>
          <a:r>
            <a:rPr lang="en-NZ" sz="2000" kern="1200" dirty="0"/>
            <a:t>User-oriented criteria</a:t>
          </a:r>
          <a:endParaRPr lang="en-US" sz="2000" kern="1200" dirty="0"/>
        </a:p>
        <a:p>
          <a:pPr marL="171450" lvl="1" indent="-171450" algn="l" defTabSz="711200">
            <a:lnSpc>
              <a:spcPct val="90000"/>
            </a:lnSpc>
            <a:spcBef>
              <a:spcPct val="0"/>
            </a:spcBef>
            <a:spcAft>
              <a:spcPct val="15000"/>
            </a:spcAft>
            <a:buChar char="•"/>
          </a:pPr>
          <a:r>
            <a:rPr lang="en-NZ" sz="1600" kern="1200" dirty="0"/>
            <a:t>Relate to the behavior of the system as perceived by the individual user or process (such as response time in an interactive system)</a:t>
          </a:r>
        </a:p>
        <a:p>
          <a:pPr marL="171450" lvl="1" indent="-171450" algn="l" defTabSz="711200">
            <a:lnSpc>
              <a:spcPct val="90000"/>
            </a:lnSpc>
            <a:spcBef>
              <a:spcPct val="0"/>
            </a:spcBef>
            <a:spcAft>
              <a:spcPct val="15000"/>
            </a:spcAft>
            <a:buChar char="•"/>
          </a:pPr>
          <a:r>
            <a:rPr lang="en-NZ" sz="1600" kern="1200" dirty="0"/>
            <a:t>Important on virtually all systems</a:t>
          </a:r>
        </a:p>
      </dsp:txBody>
      <dsp:txXfrm rot="5400000">
        <a:off x="2747" y="782319"/>
        <a:ext cx="2641401" cy="2346960"/>
      </dsp:txXfrm>
    </dsp:sp>
    <dsp:sp modelId="{CE74B7F3-BA64-6C4A-8A7A-FF9201D28FD3}">
      <dsp:nvSpPr>
        <dsp:cNvPr id="0" name=""/>
        <dsp:cNvSpPr/>
      </dsp:nvSpPr>
      <dsp:spPr>
        <a:xfrm rot="16200000">
          <a:off x="2207153" y="635099"/>
          <a:ext cx="3911600" cy="2641401"/>
        </a:xfrm>
        <a:prstGeom prst="flowChartManualOperation">
          <a:avLst/>
        </a:prstGeom>
        <a:solidFill>
          <a:schemeClr val="accent5">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0" tIns="0" rIns="128860" bIns="0" numCol="1" spcCol="1270" anchor="t" anchorCtr="0">
          <a:noAutofit/>
        </a:bodyPr>
        <a:lstStyle/>
        <a:p>
          <a:pPr marL="0" lvl="0" indent="0" algn="l" defTabSz="889000">
            <a:lnSpc>
              <a:spcPct val="90000"/>
            </a:lnSpc>
            <a:spcBef>
              <a:spcPct val="0"/>
            </a:spcBef>
            <a:spcAft>
              <a:spcPct val="35000"/>
            </a:spcAft>
            <a:buNone/>
          </a:pPr>
          <a:r>
            <a:rPr lang="en-NZ" sz="2000" kern="1200" dirty="0"/>
            <a:t>System-oriented criteria</a:t>
          </a:r>
        </a:p>
        <a:p>
          <a:pPr marL="171450" lvl="1" indent="-171450" algn="l" defTabSz="711200">
            <a:lnSpc>
              <a:spcPct val="90000"/>
            </a:lnSpc>
            <a:spcBef>
              <a:spcPct val="0"/>
            </a:spcBef>
            <a:spcAft>
              <a:spcPct val="15000"/>
            </a:spcAft>
            <a:buChar char="•"/>
          </a:pPr>
          <a:r>
            <a:rPr lang="en-NZ" sz="1600" kern="1200" dirty="0"/>
            <a:t>Focus is on effective and efficient utilization of the processor (rate at which processes are completed)</a:t>
          </a:r>
        </a:p>
        <a:p>
          <a:pPr marL="171450" lvl="1" indent="-171450" algn="l" defTabSz="711200">
            <a:lnSpc>
              <a:spcPct val="90000"/>
            </a:lnSpc>
            <a:spcBef>
              <a:spcPct val="0"/>
            </a:spcBef>
            <a:spcAft>
              <a:spcPct val="15000"/>
            </a:spcAft>
            <a:buChar char="•"/>
          </a:pPr>
          <a:r>
            <a:rPr lang="en-NZ" sz="1600" kern="1200" dirty="0"/>
            <a:t>Generally of minor importance on single-user systems</a:t>
          </a:r>
        </a:p>
      </dsp:txBody>
      <dsp:txXfrm rot="5400000">
        <a:off x="2842253" y="782319"/>
        <a:ext cx="2641401" cy="23469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7AD82-6020-7443-9ADA-8FBE90976EFE}">
      <dsp:nvSpPr>
        <dsp:cNvPr id="0" name=""/>
        <dsp:cNvSpPr/>
      </dsp:nvSpPr>
      <dsp:spPr>
        <a:xfrm>
          <a:off x="5102646" y="2754658"/>
          <a:ext cx="876672" cy="417216"/>
        </a:xfrm>
        <a:custGeom>
          <a:avLst/>
          <a:gdLst/>
          <a:ahLst/>
          <a:cxnLst/>
          <a:rect l="0" t="0" r="0" b="0"/>
          <a:pathLst>
            <a:path>
              <a:moveTo>
                <a:pt x="0" y="0"/>
              </a:moveTo>
              <a:lnTo>
                <a:pt x="0" y="284320"/>
              </a:lnTo>
              <a:lnTo>
                <a:pt x="876672" y="284320"/>
              </a:lnTo>
              <a:lnTo>
                <a:pt x="876672" y="417216"/>
              </a:lnTo>
            </a:path>
          </a:pathLst>
        </a:custGeom>
        <a:noFill/>
        <a:ln w="15875" cap="flat" cmpd="sng" algn="ctr">
          <a:solidFill>
            <a:schemeClr val="accent6"/>
          </a:solidFill>
          <a:prstDash val="solid"/>
        </a:ln>
        <a:effectLst/>
      </dsp:spPr>
      <dsp:style>
        <a:lnRef idx="1">
          <a:scrgbClr r="0" g="0" b="0"/>
        </a:lnRef>
        <a:fillRef idx="0">
          <a:scrgbClr r="0" g="0" b="0"/>
        </a:fillRef>
        <a:effectRef idx="0">
          <a:scrgbClr r="0" g="0" b="0"/>
        </a:effectRef>
        <a:fontRef idx="minor"/>
      </dsp:style>
    </dsp:sp>
    <dsp:sp modelId="{FBB58091-7F3C-6643-934B-D47EBD468A62}">
      <dsp:nvSpPr>
        <dsp:cNvPr id="0" name=""/>
        <dsp:cNvSpPr/>
      </dsp:nvSpPr>
      <dsp:spPr>
        <a:xfrm>
          <a:off x="4225974" y="2754658"/>
          <a:ext cx="876672" cy="417216"/>
        </a:xfrm>
        <a:custGeom>
          <a:avLst/>
          <a:gdLst/>
          <a:ahLst/>
          <a:cxnLst/>
          <a:rect l="0" t="0" r="0" b="0"/>
          <a:pathLst>
            <a:path>
              <a:moveTo>
                <a:pt x="876672" y="0"/>
              </a:moveTo>
              <a:lnTo>
                <a:pt x="876672" y="284320"/>
              </a:lnTo>
              <a:lnTo>
                <a:pt x="0" y="284320"/>
              </a:lnTo>
              <a:lnTo>
                <a:pt x="0" y="417216"/>
              </a:lnTo>
            </a:path>
          </a:pathLst>
        </a:custGeom>
        <a:noFill/>
        <a:ln w="15875" cap="flat" cmpd="sng" algn="ctr">
          <a:solidFill>
            <a:schemeClr val="accent6"/>
          </a:solidFill>
          <a:prstDash val="solid"/>
        </a:ln>
        <a:effectLst/>
      </dsp:spPr>
      <dsp:style>
        <a:lnRef idx="1">
          <a:scrgbClr r="0" g="0" b="0"/>
        </a:lnRef>
        <a:fillRef idx="0">
          <a:scrgbClr r="0" g="0" b="0"/>
        </a:fillRef>
        <a:effectRef idx="0">
          <a:scrgbClr r="0" g="0" b="0"/>
        </a:effectRef>
        <a:fontRef idx="minor"/>
      </dsp:style>
    </dsp:sp>
    <dsp:sp modelId="{9E1C7EB2-94B3-C349-AD95-C3AB367E4B7A}">
      <dsp:nvSpPr>
        <dsp:cNvPr id="0" name=""/>
        <dsp:cNvSpPr/>
      </dsp:nvSpPr>
      <dsp:spPr>
        <a:xfrm>
          <a:off x="3273844" y="1426500"/>
          <a:ext cx="1828801" cy="417216"/>
        </a:xfrm>
        <a:custGeom>
          <a:avLst/>
          <a:gdLst/>
          <a:ahLst/>
          <a:cxnLst/>
          <a:rect l="0" t="0" r="0" b="0"/>
          <a:pathLst>
            <a:path>
              <a:moveTo>
                <a:pt x="0" y="0"/>
              </a:moveTo>
              <a:lnTo>
                <a:pt x="0" y="284320"/>
              </a:lnTo>
              <a:lnTo>
                <a:pt x="1828801" y="284320"/>
              </a:lnTo>
              <a:lnTo>
                <a:pt x="1828801" y="417216"/>
              </a:lnTo>
            </a:path>
          </a:pathLst>
        </a:custGeom>
        <a:noFill/>
        <a:ln w="15875" cap="flat" cmpd="sng" algn="ctr">
          <a:solidFill>
            <a:schemeClr val="accent6"/>
          </a:solidFill>
          <a:prstDash val="solid"/>
        </a:ln>
        <a:effectLst/>
      </dsp:spPr>
      <dsp:style>
        <a:lnRef idx="1">
          <a:scrgbClr r="0" g="0" b="0"/>
        </a:lnRef>
        <a:fillRef idx="0">
          <a:scrgbClr r="0" g="0" b="0"/>
        </a:fillRef>
        <a:effectRef idx="0">
          <a:scrgbClr r="0" g="0" b="0"/>
        </a:effectRef>
        <a:fontRef idx="minor"/>
      </dsp:style>
    </dsp:sp>
    <dsp:sp modelId="{ACA31F55-4FAB-6849-87CC-F4B4975148FE}">
      <dsp:nvSpPr>
        <dsp:cNvPr id="0" name=""/>
        <dsp:cNvSpPr/>
      </dsp:nvSpPr>
      <dsp:spPr>
        <a:xfrm>
          <a:off x="1595958" y="2754658"/>
          <a:ext cx="876672" cy="417216"/>
        </a:xfrm>
        <a:custGeom>
          <a:avLst/>
          <a:gdLst/>
          <a:ahLst/>
          <a:cxnLst/>
          <a:rect l="0" t="0" r="0" b="0"/>
          <a:pathLst>
            <a:path>
              <a:moveTo>
                <a:pt x="0" y="0"/>
              </a:moveTo>
              <a:lnTo>
                <a:pt x="0" y="284320"/>
              </a:lnTo>
              <a:lnTo>
                <a:pt x="876672" y="284320"/>
              </a:lnTo>
              <a:lnTo>
                <a:pt x="876672" y="417216"/>
              </a:lnTo>
            </a:path>
          </a:pathLst>
        </a:custGeom>
        <a:noFill/>
        <a:ln w="15875" cap="flat" cmpd="sng" algn="ctr">
          <a:solidFill>
            <a:schemeClr val="accent6"/>
          </a:solidFill>
          <a:prstDash val="solid"/>
        </a:ln>
        <a:effectLst/>
      </dsp:spPr>
      <dsp:style>
        <a:lnRef idx="1">
          <a:scrgbClr r="0" g="0" b="0"/>
        </a:lnRef>
        <a:fillRef idx="0">
          <a:scrgbClr r="0" g="0" b="0"/>
        </a:fillRef>
        <a:effectRef idx="0">
          <a:scrgbClr r="0" g="0" b="0"/>
        </a:effectRef>
        <a:fontRef idx="minor"/>
      </dsp:style>
    </dsp:sp>
    <dsp:sp modelId="{E1FAB45A-3A3E-354A-AEB6-1A4FD81F66BE}">
      <dsp:nvSpPr>
        <dsp:cNvPr id="0" name=""/>
        <dsp:cNvSpPr/>
      </dsp:nvSpPr>
      <dsp:spPr>
        <a:xfrm>
          <a:off x="719286" y="2754658"/>
          <a:ext cx="876672" cy="417216"/>
        </a:xfrm>
        <a:custGeom>
          <a:avLst/>
          <a:gdLst/>
          <a:ahLst/>
          <a:cxnLst/>
          <a:rect l="0" t="0" r="0" b="0"/>
          <a:pathLst>
            <a:path>
              <a:moveTo>
                <a:pt x="876672" y="0"/>
              </a:moveTo>
              <a:lnTo>
                <a:pt x="876672" y="284320"/>
              </a:lnTo>
              <a:lnTo>
                <a:pt x="0" y="284320"/>
              </a:lnTo>
              <a:lnTo>
                <a:pt x="0" y="417216"/>
              </a:lnTo>
            </a:path>
          </a:pathLst>
        </a:custGeom>
        <a:noFill/>
        <a:ln w="15875" cap="flat" cmpd="sng" algn="ctr">
          <a:solidFill>
            <a:schemeClr val="accent6"/>
          </a:solidFill>
          <a:prstDash val="solid"/>
        </a:ln>
        <a:effectLst/>
      </dsp:spPr>
      <dsp:style>
        <a:lnRef idx="1">
          <a:scrgbClr r="0" g="0" b="0"/>
        </a:lnRef>
        <a:fillRef idx="0">
          <a:scrgbClr r="0" g="0" b="0"/>
        </a:fillRef>
        <a:effectRef idx="0">
          <a:scrgbClr r="0" g="0" b="0"/>
        </a:effectRef>
        <a:fontRef idx="minor"/>
      </dsp:style>
    </dsp:sp>
    <dsp:sp modelId="{532FE228-F493-4041-8FD9-25F2D05BF23F}">
      <dsp:nvSpPr>
        <dsp:cNvPr id="0" name=""/>
        <dsp:cNvSpPr/>
      </dsp:nvSpPr>
      <dsp:spPr>
        <a:xfrm>
          <a:off x="1595958" y="1426500"/>
          <a:ext cx="1677886" cy="417216"/>
        </a:xfrm>
        <a:custGeom>
          <a:avLst/>
          <a:gdLst/>
          <a:ahLst/>
          <a:cxnLst/>
          <a:rect l="0" t="0" r="0" b="0"/>
          <a:pathLst>
            <a:path>
              <a:moveTo>
                <a:pt x="1677886" y="0"/>
              </a:moveTo>
              <a:lnTo>
                <a:pt x="1677886" y="284320"/>
              </a:lnTo>
              <a:lnTo>
                <a:pt x="0" y="284320"/>
              </a:lnTo>
              <a:lnTo>
                <a:pt x="0" y="417216"/>
              </a:lnTo>
            </a:path>
          </a:pathLst>
        </a:custGeom>
        <a:noFill/>
        <a:ln w="15875" cap="flat" cmpd="sng" algn="ctr">
          <a:solidFill>
            <a:schemeClr val="accent6"/>
          </a:solidFill>
          <a:prstDash val="solid"/>
        </a:ln>
        <a:effectLst/>
      </dsp:spPr>
      <dsp:style>
        <a:lnRef idx="1">
          <a:scrgbClr r="0" g="0" b="0"/>
        </a:lnRef>
        <a:fillRef idx="0">
          <a:scrgbClr r="0" g="0" b="0"/>
        </a:fillRef>
        <a:effectRef idx="0">
          <a:scrgbClr r="0" g="0" b="0"/>
        </a:effectRef>
        <a:fontRef idx="minor"/>
      </dsp:style>
    </dsp:sp>
    <dsp:sp modelId="{9EB50CE1-088C-684E-B1F5-1BDB342321F1}">
      <dsp:nvSpPr>
        <dsp:cNvPr id="0" name=""/>
        <dsp:cNvSpPr/>
      </dsp:nvSpPr>
      <dsp:spPr>
        <a:xfrm>
          <a:off x="2556567" y="515558"/>
          <a:ext cx="1434554" cy="91094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4693DA4B-B99E-B64F-B5C9-AF6FE5480C73}">
      <dsp:nvSpPr>
        <dsp:cNvPr id="0" name=""/>
        <dsp:cNvSpPr/>
      </dsp:nvSpPr>
      <dsp:spPr>
        <a:xfrm>
          <a:off x="2715962" y="666983"/>
          <a:ext cx="1434554" cy="91094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Criteria can be classified into:</a:t>
          </a:r>
        </a:p>
      </dsp:txBody>
      <dsp:txXfrm>
        <a:off x="2742643" y="693664"/>
        <a:ext cx="1381192" cy="857579"/>
      </dsp:txXfrm>
    </dsp:sp>
    <dsp:sp modelId="{C27BA367-92FE-F047-A643-F22FD292C223}">
      <dsp:nvSpPr>
        <dsp:cNvPr id="0" name=""/>
        <dsp:cNvSpPr/>
      </dsp:nvSpPr>
      <dsp:spPr>
        <a:xfrm>
          <a:off x="221605" y="1843716"/>
          <a:ext cx="2748706" cy="91094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91F3BB07-984F-5C4A-B3DB-9D5C935CA639}">
      <dsp:nvSpPr>
        <dsp:cNvPr id="0" name=""/>
        <dsp:cNvSpPr/>
      </dsp:nvSpPr>
      <dsp:spPr>
        <a:xfrm>
          <a:off x="381000" y="1995141"/>
          <a:ext cx="2748706" cy="91094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Performance-related</a:t>
          </a:r>
        </a:p>
      </dsp:txBody>
      <dsp:txXfrm>
        <a:off x="407681" y="2021822"/>
        <a:ext cx="2695344" cy="857579"/>
      </dsp:txXfrm>
    </dsp:sp>
    <dsp:sp modelId="{5729489C-8499-B549-A7AB-1D9E6D188049}">
      <dsp:nvSpPr>
        <dsp:cNvPr id="0" name=""/>
        <dsp:cNvSpPr/>
      </dsp:nvSpPr>
      <dsp:spPr>
        <a:xfrm>
          <a:off x="2009" y="3171874"/>
          <a:ext cx="1434554" cy="91094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EEF7B55A-F44A-C04E-878B-509894A3B254}">
      <dsp:nvSpPr>
        <dsp:cNvPr id="0" name=""/>
        <dsp:cNvSpPr/>
      </dsp:nvSpPr>
      <dsp:spPr>
        <a:xfrm>
          <a:off x="161404" y="3323299"/>
          <a:ext cx="1434554" cy="91094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Quantitative</a:t>
          </a:r>
        </a:p>
      </dsp:txBody>
      <dsp:txXfrm>
        <a:off x="188085" y="3349980"/>
        <a:ext cx="1381192" cy="857579"/>
      </dsp:txXfrm>
    </dsp:sp>
    <dsp:sp modelId="{A842DFCB-14B6-3845-B54E-FC0634B026C0}">
      <dsp:nvSpPr>
        <dsp:cNvPr id="0" name=""/>
        <dsp:cNvSpPr/>
      </dsp:nvSpPr>
      <dsp:spPr>
        <a:xfrm>
          <a:off x="1755353" y="3171874"/>
          <a:ext cx="1434554" cy="91094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429FADA5-6796-114A-A660-A3934C1C1B94}">
      <dsp:nvSpPr>
        <dsp:cNvPr id="0" name=""/>
        <dsp:cNvSpPr/>
      </dsp:nvSpPr>
      <dsp:spPr>
        <a:xfrm>
          <a:off x="1914748" y="3323299"/>
          <a:ext cx="1434554" cy="91094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Easily measured</a:t>
          </a:r>
        </a:p>
      </dsp:txBody>
      <dsp:txXfrm>
        <a:off x="1941429" y="3349980"/>
        <a:ext cx="1381192" cy="857579"/>
      </dsp:txXfrm>
    </dsp:sp>
    <dsp:sp modelId="{742444C6-C9F1-774B-8C05-41FC48E915ED}">
      <dsp:nvSpPr>
        <dsp:cNvPr id="0" name=""/>
        <dsp:cNvSpPr/>
      </dsp:nvSpPr>
      <dsp:spPr>
        <a:xfrm>
          <a:off x="3879208" y="1843716"/>
          <a:ext cx="2446876" cy="91094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AF0E3303-E12F-304C-9EE5-63D631C35B6B}">
      <dsp:nvSpPr>
        <dsp:cNvPr id="0" name=""/>
        <dsp:cNvSpPr/>
      </dsp:nvSpPr>
      <dsp:spPr>
        <a:xfrm>
          <a:off x="4038603" y="1995141"/>
          <a:ext cx="2446876" cy="91094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Non-performance related</a:t>
          </a:r>
        </a:p>
      </dsp:txBody>
      <dsp:txXfrm>
        <a:off x="4065284" y="2021822"/>
        <a:ext cx="2393514" cy="857579"/>
      </dsp:txXfrm>
    </dsp:sp>
    <dsp:sp modelId="{5C1E0D6E-21AB-134A-B443-0A5F99EF9A0C}">
      <dsp:nvSpPr>
        <dsp:cNvPr id="0" name=""/>
        <dsp:cNvSpPr/>
      </dsp:nvSpPr>
      <dsp:spPr>
        <a:xfrm>
          <a:off x="3508697" y="3171874"/>
          <a:ext cx="1434554" cy="91094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3537DBD8-DDD0-5D42-B89A-90AD8C28A900}">
      <dsp:nvSpPr>
        <dsp:cNvPr id="0" name=""/>
        <dsp:cNvSpPr/>
      </dsp:nvSpPr>
      <dsp:spPr>
        <a:xfrm>
          <a:off x="3668092" y="3323299"/>
          <a:ext cx="1434554" cy="91094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NZ" sz="1800" kern="1200" dirty="0"/>
            <a:t>Qualitative</a:t>
          </a:r>
          <a:endParaRPr lang="en-US" sz="1800" kern="1200" dirty="0"/>
        </a:p>
      </dsp:txBody>
      <dsp:txXfrm>
        <a:off x="3694773" y="3349980"/>
        <a:ext cx="1381192" cy="857579"/>
      </dsp:txXfrm>
    </dsp:sp>
    <dsp:sp modelId="{4F8DA242-FD46-DD41-816F-0663C9FE9BDE}">
      <dsp:nvSpPr>
        <dsp:cNvPr id="0" name=""/>
        <dsp:cNvSpPr/>
      </dsp:nvSpPr>
      <dsp:spPr>
        <a:xfrm>
          <a:off x="5262041" y="3171874"/>
          <a:ext cx="1434554" cy="91094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78949ABC-4921-D24E-8101-77ADD1F39A52}">
      <dsp:nvSpPr>
        <dsp:cNvPr id="0" name=""/>
        <dsp:cNvSpPr/>
      </dsp:nvSpPr>
      <dsp:spPr>
        <a:xfrm>
          <a:off x="5421436" y="3323299"/>
          <a:ext cx="1434554" cy="91094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Hard to measure</a:t>
          </a:r>
        </a:p>
      </dsp:txBody>
      <dsp:txXfrm>
        <a:off x="5448117" y="3349980"/>
        <a:ext cx="1381192" cy="8575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63C1C7-45F8-FD47-960D-150276A6B7FE}">
      <dsp:nvSpPr>
        <dsp:cNvPr id="0" name=""/>
        <dsp:cNvSpPr/>
      </dsp:nvSpPr>
      <dsp:spPr>
        <a:xfrm>
          <a:off x="51048" y="148"/>
          <a:ext cx="2031503" cy="1218902"/>
        </a:xfrm>
        <a:prstGeom prst="rect">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Examples:</a:t>
          </a:r>
        </a:p>
        <a:p>
          <a:pPr marL="171450" lvl="1" indent="-171450" algn="l" defTabSz="844550">
            <a:lnSpc>
              <a:spcPct val="90000"/>
            </a:lnSpc>
            <a:spcBef>
              <a:spcPct val="0"/>
            </a:spcBef>
            <a:spcAft>
              <a:spcPct val="15000"/>
            </a:spcAft>
            <a:buChar char="•"/>
          </a:pPr>
          <a:r>
            <a:rPr lang="en-US" sz="1900" kern="1200" dirty="0"/>
            <a:t>Response time and throughput</a:t>
          </a:r>
        </a:p>
      </dsp:txBody>
      <dsp:txXfrm>
        <a:off x="51048" y="148"/>
        <a:ext cx="2031503" cy="12189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7D388-18B6-4D4E-9C29-FE311E81E73F}">
      <dsp:nvSpPr>
        <dsp:cNvPr id="0" name=""/>
        <dsp:cNvSpPr/>
      </dsp:nvSpPr>
      <dsp:spPr>
        <a:xfrm>
          <a:off x="0" y="109220"/>
          <a:ext cx="1752600" cy="1051560"/>
        </a:xfrm>
        <a:prstGeom prst="rect">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Example:</a:t>
          </a:r>
        </a:p>
        <a:p>
          <a:pPr marL="171450" lvl="1" indent="-171450" algn="l" defTabSz="844550">
            <a:lnSpc>
              <a:spcPct val="90000"/>
            </a:lnSpc>
            <a:spcBef>
              <a:spcPct val="0"/>
            </a:spcBef>
            <a:spcAft>
              <a:spcPct val="15000"/>
            </a:spcAft>
            <a:buChar char="•"/>
          </a:pPr>
          <a:r>
            <a:rPr lang="en-US" sz="1900" kern="1200" dirty="0"/>
            <a:t>Predictability</a:t>
          </a:r>
        </a:p>
      </dsp:txBody>
      <dsp:txXfrm>
        <a:off x="0" y="109220"/>
        <a:ext cx="1752600" cy="105156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118C455-DCBE-41F6-9A52-324D6BC54AEC}" type="datetimeFigureOut">
              <a:rPr lang="en-US"/>
              <a:pPr>
                <a:defRPr/>
              </a:pPr>
              <a:t>2/17/2021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1F781F4-099F-4112-9B1E-8A4E4163911A}" type="slidenum">
              <a:rPr lang="en-US"/>
              <a:pPr>
                <a:defRPr/>
              </a:pPr>
              <a:t>‹#›</a:t>
            </a:fld>
            <a:endParaRPr lang="en-US" dirty="0"/>
          </a:p>
        </p:txBody>
      </p:sp>
    </p:spTree>
    <p:extLst>
      <p:ext uri="{BB962C8B-B14F-4D97-AF65-F5344CB8AC3E}">
        <p14:creationId xmlns:p14="http://schemas.microsoft.com/office/powerpoint/2010/main" val="25729903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pitchFamily="-106" charset="0"/>
                <a:ea typeface="ＭＳ Ｐゴシック" pitchFamily="-106" charset="-128"/>
                <a:cs typeface="ＭＳ Ｐゴシック" pitchFamily="-106" charset="-128"/>
              </a:rPr>
              <a:t>“</a:t>
            </a:r>
            <a:r>
              <a:rPr kumimoji="1" lang="en-US" dirty="0">
                <a:latin typeface="Times New Roman" pitchFamily="-106" charset="0"/>
                <a:ea typeface="ＭＳ Ｐゴシック" pitchFamily="-106" charset="-128"/>
                <a:cs typeface="ＭＳ Ｐゴシック" pitchFamily="-106" charset="-128"/>
              </a:rPr>
              <a:t>Operating</a:t>
            </a:r>
            <a:r>
              <a:rPr kumimoji="1" lang="en-US" baseline="0" dirty="0">
                <a:latin typeface="Times New Roman" pitchFamily="-106" charset="0"/>
                <a:ea typeface="ＭＳ Ｐゴシック" pitchFamily="-106" charset="-128"/>
                <a:cs typeface="ＭＳ Ｐゴシック" pitchFamily="-106" charset="-128"/>
              </a:rPr>
              <a:t> Systems: Internal and Design Principles</a:t>
            </a:r>
            <a:r>
              <a:rPr lang="en-US" dirty="0">
                <a:latin typeface="Times New Roman" pitchFamily="-106" charset="0"/>
                <a:ea typeface="ＭＳ Ｐゴシック" pitchFamily="-106" charset="-128"/>
                <a:cs typeface="ＭＳ Ｐゴシック" pitchFamily="-106" charset="-128"/>
              </a:rPr>
              <a:t>”, 9/e, by William Stallings, Chapter 9 “</a:t>
            </a:r>
            <a:r>
              <a:rPr kumimoji="1" lang="en-GB" dirty="0" err="1">
                <a:latin typeface="Times New Roman" pitchFamily="-106" charset="0"/>
                <a:ea typeface="ＭＳ Ｐゴシック" pitchFamily="-106" charset="-128"/>
                <a:cs typeface="ＭＳ Ｐゴシック" pitchFamily="-106" charset="-128"/>
              </a:rPr>
              <a:t>Uniprocessor</a:t>
            </a:r>
            <a:r>
              <a:rPr kumimoji="1" lang="en-GB" baseline="0" dirty="0">
                <a:latin typeface="Times New Roman" pitchFamily="-106" charset="0"/>
                <a:ea typeface="ＭＳ Ｐゴシック" pitchFamily="-106" charset="-128"/>
                <a:cs typeface="ＭＳ Ｐゴシック" pitchFamily="-106" charset="-128"/>
              </a:rPr>
              <a:t> Scheduling</a:t>
            </a:r>
            <a:r>
              <a:rPr lang="en-US" dirty="0">
                <a:latin typeface="Times New Roman" pitchFamily="-106" charset="0"/>
                <a:ea typeface="ＭＳ Ｐゴシック" pitchFamily="-106" charset="-128"/>
                <a:cs typeface="ＭＳ Ｐゴシック" pitchFamily="-106" charset="-128"/>
              </a:rPr>
              <a:t>”.</a:t>
            </a:r>
            <a:endParaRPr lang="en-AU" dirty="0">
              <a:latin typeface="Times New Roman" pitchFamily="-106" charset="0"/>
              <a:ea typeface="ＭＳ Ｐゴシック" pitchFamily="-106" charset="-128"/>
              <a:cs typeface="ＭＳ Ｐゴシック" pitchFamily="-106"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a:t>
            </a:fld>
            <a:endParaRPr lang="en-US" dirty="0"/>
          </a:p>
        </p:txBody>
      </p:sp>
    </p:spTree>
    <p:extLst>
      <p:ext uri="{BB962C8B-B14F-4D97-AF65-F5344CB8AC3E}">
        <p14:creationId xmlns:p14="http://schemas.microsoft.com/office/powerpoint/2010/main" val="1128453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Another dimension along which criteria can be classified is those that</a:t>
            </a:r>
          </a:p>
          <a:p>
            <a:r>
              <a:rPr lang="en-US" sz="1200" kern="1200" baseline="0" dirty="0">
                <a:solidFill>
                  <a:schemeClr val="tx1"/>
                </a:solidFill>
                <a:latin typeface="+mn-lt"/>
                <a:ea typeface="+mn-ea"/>
                <a:cs typeface="+mn-cs"/>
              </a:rPr>
              <a:t>are performance related and those that are not directly performance related.</a:t>
            </a:r>
          </a:p>
          <a:p>
            <a:r>
              <a:rPr lang="en-US" sz="1200" kern="1200" baseline="0" dirty="0">
                <a:solidFill>
                  <a:schemeClr val="tx1"/>
                </a:solidFill>
                <a:latin typeface="+mn-lt"/>
                <a:ea typeface="+mn-ea"/>
                <a:cs typeface="+mn-cs"/>
              </a:rPr>
              <a:t>Performance-related criteria are quantitative and generally can be readily measured.</a:t>
            </a:r>
          </a:p>
          <a:p>
            <a:r>
              <a:rPr lang="en-US" sz="1200" kern="1200" baseline="0" dirty="0">
                <a:solidFill>
                  <a:schemeClr val="tx1"/>
                </a:solidFill>
                <a:latin typeface="+mn-lt"/>
                <a:ea typeface="+mn-ea"/>
                <a:cs typeface="+mn-cs"/>
              </a:rPr>
              <a:t>Examples include response time and throughput. Criteria that are not</a:t>
            </a:r>
          </a:p>
          <a:p>
            <a:r>
              <a:rPr lang="en-US" sz="1200" kern="1200" baseline="0" dirty="0">
                <a:solidFill>
                  <a:schemeClr val="tx1"/>
                </a:solidFill>
                <a:latin typeface="+mn-lt"/>
                <a:ea typeface="+mn-ea"/>
                <a:cs typeface="+mn-cs"/>
              </a:rPr>
              <a:t>performance related are either qualitative in nature or do not lend themselves readily</a:t>
            </a:r>
          </a:p>
          <a:p>
            <a:r>
              <a:rPr lang="en-US" sz="1200" kern="1200" baseline="0" dirty="0">
                <a:solidFill>
                  <a:schemeClr val="tx1"/>
                </a:solidFill>
                <a:latin typeface="+mn-lt"/>
                <a:ea typeface="+mn-ea"/>
                <a:cs typeface="+mn-cs"/>
              </a:rPr>
              <a:t>to measurement and analysis. An example of such a criterion is predictability. We</a:t>
            </a:r>
          </a:p>
          <a:p>
            <a:r>
              <a:rPr lang="en-US" sz="1200" kern="1200" baseline="0" dirty="0">
                <a:solidFill>
                  <a:schemeClr val="tx1"/>
                </a:solidFill>
                <a:latin typeface="+mn-lt"/>
                <a:ea typeface="+mn-ea"/>
                <a:cs typeface="+mn-cs"/>
              </a:rPr>
              <a:t>would like for the service provided to users to exhibit the same characteristics over</a:t>
            </a:r>
          </a:p>
          <a:p>
            <a:r>
              <a:rPr lang="en-US" sz="1200" kern="1200" baseline="0" dirty="0">
                <a:solidFill>
                  <a:schemeClr val="tx1"/>
                </a:solidFill>
                <a:latin typeface="+mn-lt"/>
                <a:ea typeface="+mn-ea"/>
                <a:cs typeface="+mn-cs"/>
              </a:rPr>
              <a:t>time, independent of other work being performed by the system. To some extent,</a:t>
            </a:r>
          </a:p>
          <a:p>
            <a:r>
              <a:rPr lang="en-US" sz="1200" kern="1200" baseline="0" dirty="0">
                <a:solidFill>
                  <a:schemeClr val="tx1"/>
                </a:solidFill>
                <a:latin typeface="+mn-lt"/>
                <a:ea typeface="+mn-ea"/>
                <a:cs typeface="+mn-cs"/>
              </a:rPr>
              <a:t>this criterion can be measured by calculating variances as a function of workload.</a:t>
            </a:r>
          </a:p>
          <a:p>
            <a:r>
              <a:rPr lang="en-US" sz="1200" kern="1200" baseline="0" dirty="0">
                <a:solidFill>
                  <a:schemeClr val="tx1"/>
                </a:solidFill>
                <a:latin typeface="+mn-lt"/>
                <a:ea typeface="+mn-ea"/>
                <a:cs typeface="+mn-cs"/>
              </a:rPr>
              <a:t>However, this is not nearly as straightforward as measuring throughput or response</a:t>
            </a:r>
          </a:p>
          <a:p>
            <a:r>
              <a:rPr lang="en-US" sz="1200" kern="1200" baseline="0" dirty="0">
                <a:solidFill>
                  <a:schemeClr val="tx1"/>
                </a:solidFill>
                <a:latin typeface="+mn-lt"/>
                <a:ea typeface="+mn-ea"/>
                <a:cs typeface="+mn-cs"/>
              </a:rPr>
              <a:t>time as a function of workload.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10</a:t>
            </a:fld>
            <a:endParaRPr lang="en-US" dirty="0"/>
          </a:p>
        </p:txBody>
      </p:sp>
    </p:spTree>
    <p:extLst>
      <p:ext uri="{BB962C8B-B14F-4D97-AF65-F5344CB8AC3E}">
        <p14:creationId xmlns:p14="http://schemas.microsoft.com/office/powerpoint/2010/main" val="1872240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Table 9.2 summarizes key scheduling criteria. These are interdependent, and</a:t>
            </a:r>
          </a:p>
          <a:p>
            <a:r>
              <a:rPr lang="en-US" sz="1200" kern="1200" baseline="0" dirty="0">
                <a:solidFill>
                  <a:schemeClr val="tx1"/>
                </a:solidFill>
                <a:latin typeface="+mn-lt"/>
                <a:ea typeface="+mn-ea"/>
                <a:cs typeface="+mn-cs"/>
              </a:rPr>
              <a:t>it is impossible to optimize all of them simultaneously. For example, providing good</a:t>
            </a:r>
          </a:p>
          <a:p>
            <a:r>
              <a:rPr lang="en-US" sz="1200" kern="1200" baseline="0" dirty="0">
                <a:solidFill>
                  <a:schemeClr val="tx1"/>
                </a:solidFill>
                <a:latin typeface="+mn-lt"/>
                <a:ea typeface="+mn-ea"/>
                <a:cs typeface="+mn-cs"/>
              </a:rPr>
              <a:t>response time may require a scheduling algorithm that switches between processes</a:t>
            </a:r>
          </a:p>
          <a:p>
            <a:r>
              <a:rPr lang="en-US" sz="1200" kern="1200" baseline="0" dirty="0">
                <a:solidFill>
                  <a:schemeClr val="tx1"/>
                </a:solidFill>
                <a:latin typeface="+mn-lt"/>
                <a:ea typeface="+mn-ea"/>
                <a:cs typeface="+mn-cs"/>
              </a:rPr>
              <a:t>frequently. This increases the overhead of the system, reducing throughput. Thus,</a:t>
            </a:r>
          </a:p>
          <a:p>
            <a:r>
              <a:rPr lang="en-US" sz="1200" kern="1200" baseline="0" dirty="0">
                <a:solidFill>
                  <a:schemeClr val="tx1"/>
                </a:solidFill>
                <a:latin typeface="+mn-lt"/>
                <a:ea typeface="+mn-ea"/>
                <a:cs typeface="+mn-cs"/>
              </a:rPr>
              <a:t>the design of a scheduling policy involves compromising among competing requirements;</a:t>
            </a:r>
          </a:p>
          <a:p>
            <a:r>
              <a:rPr lang="en-US" sz="1200" kern="1200" baseline="0" dirty="0">
                <a:solidFill>
                  <a:schemeClr val="tx1"/>
                </a:solidFill>
                <a:latin typeface="+mn-lt"/>
                <a:ea typeface="+mn-ea"/>
                <a:cs typeface="+mn-cs"/>
              </a:rPr>
              <a:t>the relative weights given the various requirements will depend on the</a:t>
            </a:r>
          </a:p>
          <a:p>
            <a:r>
              <a:rPr lang="en-US" sz="1200" kern="1200" baseline="0" dirty="0">
                <a:solidFill>
                  <a:schemeClr val="tx1"/>
                </a:solidFill>
                <a:latin typeface="+mn-lt"/>
                <a:ea typeface="+mn-ea"/>
                <a:cs typeface="+mn-cs"/>
              </a:rPr>
              <a:t>nature and intended use of the system.</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most interactive operating systems, whether single user or time shared, adequate</a:t>
            </a:r>
          </a:p>
          <a:p>
            <a:r>
              <a:rPr lang="en-US" sz="1200" kern="1200" baseline="0" dirty="0">
                <a:solidFill>
                  <a:schemeClr val="tx1"/>
                </a:solidFill>
                <a:latin typeface="+mn-lt"/>
                <a:ea typeface="+mn-ea"/>
                <a:cs typeface="+mn-cs"/>
              </a:rPr>
              <a:t>response time is the critical requirement. Because of the importance of this</a:t>
            </a:r>
          </a:p>
          <a:p>
            <a:r>
              <a:rPr lang="en-US" sz="1200" kern="1200" baseline="0" dirty="0">
                <a:solidFill>
                  <a:schemeClr val="tx1"/>
                </a:solidFill>
                <a:latin typeface="+mn-lt"/>
                <a:ea typeface="+mn-ea"/>
                <a:cs typeface="+mn-cs"/>
              </a:rPr>
              <a:t>requirement, and because the definition of adequacy will vary from one application</a:t>
            </a:r>
          </a:p>
          <a:p>
            <a:r>
              <a:rPr lang="en-US" sz="1200" kern="1200" baseline="0" dirty="0">
                <a:solidFill>
                  <a:schemeClr val="tx1"/>
                </a:solidFill>
                <a:latin typeface="+mn-lt"/>
                <a:ea typeface="+mn-ea"/>
                <a:cs typeface="+mn-cs"/>
              </a:rPr>
              <a:t>to another, the topic is explored further in Appendix G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11</a:t>
            </a:fld>
            <a:endParaRPr lang="en-US" dirty="0"/>
          </a:p>
        </p:txBody>
      </p:sp>
    </p:spTree>
    <p:extLst>
      <p:ext uri="{BB962C8B-B14F-4D97-AF65-F5344CB8AC3E}">
        <p14:creationId xmlns:p14="http://schemas.microsoft.com/office/powerpoint/2010/main" val="3900223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In many systems, each process is assigned a priority and the scheduler will always</a:t>
            </a:r>
          </a:p>
          <a:p>
            <a:r>
              <a:rPr lang="en-US" sz="1200" kern="1200" baseline="0" dirty="0">
                <a:solidFill>
                  <a:schemeClr val="tx1"/>
                </a:solidFill>
                <a:latin typeface="+mn-lt"/>
                <a:ea typeface="+mn-ea"/>
                <a:cs typeface="+mn-cs"/>
              </a:rPr>
              <a:t>choose a process of higher priority over one of lower priority. Figure 9.4 illustrates the</a:t>
            </a:r>
          </a:p>
          <a:p>
            <a:r>
              <a:rPr lang="en-US" sz="1200" kern="1200" baseline="0" dirty="0">
                <a:solidFill>
                  <a:schemeClr val="tx1"/>
                </a:solidFill>
                <a:latin typeface="+mn-lt"/>
                <a:ea typeface="+mn-ea"/>
                <a:cs typeface="+mn-cs"/>
              </a:rPr>
              <a:t>use of priorities. For clarity, the queuing diagram is simplified, ignoring the existence</a:t>
            </a:r>
          </a:p>
          <a:p>
            <a:r>
              <a:rPr lang="en-US" sz="1200" kern="1200" baseline="0" dirty="0">
                <a:solidFill>
                  <a:schemeClr val="tx1"/>
                </a:solidFill>
                <a:latin typeface="+mn-lt"/>
                <a:ea typeface="+mn-ea"/>
                <a:cs typeface="+mn-cs"/>
              </a:rPr>
              <a:t>of multiple blocked queues and of suspended states (compare Figure 3.8a ). Instead</a:t>
            </a:r>
          </a:p>
          <a:p>
            <a:r>
              <a:rPr lang="en-US" sz="1200" kern="1200" baseline="0" dirty="0">
                <a:solidFill>
                  <a:schemeClr val="tx1"/>
                </a:solidFill>
                <a:latin typeface="+mn-lt"/>
                <a:ea typeface="+mn-ea"/>
                <a:cs typeface="+mn-cs"/>
              </a:rPr>
              <a:t>of a single ready queue, we provide a set of queues, in descending order of priority:</a:t>
            </a:r>
          </a:p>
          <a:p>
            <a:r>
              <a:rPr lang="en-US" sz="1200" kern="1200" baseline="0" dirty="0">
                <a:solidFill>
                  <a:schemeClr val="tx1"/>
                </a:solidFill>
                <a:latin typeface="+mn-lt"/>
                <a:ea typeface="+mn-ea"/>
                <a:cs typeface="+mn-cs"/>
              </a:rPr>
              <a:t>RQ0, RQ1, . . . , RQ </a:t>
            </a:r>
            <a:r>
              <a:rPr lang="en-US" sz="1200" i="1" kern="1200" baseline="0" dirty="0" err="1">
                <a:solidFill>
                  <a:schemeClr val="tx1"/>
                </a:solidFill>
                <a:latin typeface="+mn-lt"/>
                <a:ea typeface="+mn-ea"/>
                <a:cs typeface="+mn-cs"/>
              </a:rPr>
              <a:t>n</a:t>
            </a:r>
            <a:r>
              <a:rPr lang="en-US" sz="1200" i="1" kern="1200" baseline="0" dirty="0">
                <a:solidFill>
                  <a:schemeClr val="tx1"/>
                </a:solidFill>
                <a:latin typeface="+mn-lt"/>
                <a:ea typeface="+mn-ea"/>
                <a:cs typeface="+mn-cs"/>
              </a:rPr>
              <a:t> , with </a:t>
            </a:r>
            <a:r>
              <a:rPr lang="en-US" sz="1200" i="1" kern="1200" baseline="0" dirty="0" err="1">
                <a:solidFill>
                  <a:schemeClr val="tx1"/>
                </a:solidFill>
                <a:latin typeface="+mn-lt"/>
                <a:ea typeface="+mn-ea"/>
                <a:cs typeface="+mn-cs"/>
              </a:rPr>
              <a:t>priority[RQ</a:t>
            </a:r>
            <a:r>
              <a:rPr lang="en-US" sz="1200" i="1" kern="1200" baseline="0" dirty="0">
                <a:solidFill>
                  <a:schemeClr val="tx1"/>
                </a:solidFill>
                <a:latin typeface="+mn-lt"/>
                <a:ea typeface="+mn-ea"/>
                <a:cs typeface="+mn-cs"/>
              </a:rPr>
              <a:t> </a:t>
            </a:r>
            <a:r>
              <a:rPr lang="en-US" sz="1200" i="1" kern="1200" baseline="0" dirty="0" err="1">
                <a:solidFill>
                  <a:schemeClr val="tx1"/>
                </a:solidFill>
                <a:latin typeface="+mn-lt"/>
                <a:ea typeface="+mn-ea"/>
                <a:cs typeface="+mn-cs"/>
              </a:rPr>
              <a:t>i</a:t>
            </a:r>
            <a:r>
              <a:rPr lang="en-US" sz="1200" i="1" kern="1200" baseline="0" dirty="0">
                <a:solidFill>
                  <a:schemeClr val="tx1"/>
                </a:solidFill>
                <a:latin typeface="+mn-lt"/>
                <a:ea typeface="+mn-ea"/>
                <a:cs typeface="+mn-cs"/>
              </a:rPr>
              <a:t> ] &gt; </a:t>
            </a:r>
            <a:r>
              <a:rPr lang="en-US" sz="1200" i="1" kern="1200" baseline="0" dirty="0" err="1">
                <a:solidFill>
                  <a:schemeClr val="tx1"/>
                </a:solidFill>
                <a:latin typeface="+mn-lt"/>
                <a:ea typeface="+mn-ea"/>
                <a:cs typeface="+mn-cs"/>
              </a:rPr>
              <a:t>priority[RQ</a:t>
            </a:r>
            <a:r>
              <a:rPr lang="en-US" sz="1200" i="1" kern="1200" baseline="0" dirty="0">
                <a:solidFill>
                  <a:schemeClr val="tx1"/>
                </a:solidFill>
                <a:latin typeface="+mn-lt"/>
                <a:ea typeface="+mn-ea"/>
                <a:cs typeface="+mn-cs"/>
              </a:rPr>
              <a:t> </a:t>
            </a:r>
            <a:r>
              <a:rPr lang="en-US" sz="1200" i="1" kern="1200" baseline="0" dirty="0" err="1">
                <a:solidFill>
                  <a:schemeClr val="tx1"/>
                </a:solidFill>
                <a:latin typeface="+mn-lt"/>
                <a:ea typeface="+mn-ea"/>
                <a:cs typeface="+mn-cs"/>
              </a:rPr>
              <a:t>j</a:t>
            </a:r>
            <a:r>
              <a:rPr lang="en-US" sz="1200" i="1" kern="1200" baseline="0" dirty="0">
                <a:solidFill>
                  <a:schemeClr val="tx1"/>
                </a:solidFill>
                <a:latin typeface="+mn-lt"/>
                <a:ea typeface="+mn-ea"/>
                <a:cs typeface="+mn-cs"/>
              </a:rPr>
              <a:t> ] for </a:t>
            </a:r>
            <a:r>
              <a:rPr lang="en-US" sz="1200" i="1" kern="1200" baseline="0" dirty="0" err="1">
                <a:solidFill>
                  <a:schemeClr val="tx1"/>
                </a:solidFill>
                <a:latin typeface="+mn-lt"/>
                <a:ea typeface="+mn-ea"/>
                <a:cs typeface="+mn-cs"/>
              </a:rPr>
              <a:t>i</a:t>
            </a:r>
            <a:r>
              <a:rPr lang="en-US" sz="1200" i="1" kern="1200" baseline="0" dirty="0">
                <a:solidFill>
                  <a:schemeClr val="tx1"/>
                </a:solidFill>
                <a:latin typeface="+mn-lt"/>
                <a:ea typeface="+mn-ea"/>
                <a:cs typeface="+mn-cs"/>
              </a:rPr>
              <a:t> &gt; </a:t>
            </a:r>
            <a:r>
              <a:rPr lang="en-US" sz="1200" i="1" kern="1200" baseline="0" dirty="0" err="1">
                <a:solidFill>
                  <a:schemeClr val="tx1"/>
                </a:solidFill>
                <a:latin typeface="+mn-lt"/>
                <a:ea typeface="+mn-ea"/>
                <a:cs typeface="+mn-cs"/>
              </a:rPr>
              <a:t>j</a:t>
            </a:r>
            <a:r>
              <a:rPr lang="en-US" sz="1200" i="1" kern="1200" baseline="0" dirty="0">
                <a:solidFill>
                  <a:schemeClr val="tx1"/>
                </a:solidFill>
                <a:latin typeface="+mn-lt"/>
                <a:ea typeface="+mn-ea"/>
                <a:cs typeface="+mn-cs"/>
              </a:rPr>
              <a:t> .  When a scheduling</a:t>
            </a:r>
          </a:p>
          <a:p>
            <a:r>
              <a:rPr lang="en-US" sz="1200" kern="1200" baseline="0" dirty="0">
                <a:solidFill>
                  <a:schemeClr val="tx1"/>
                </a:solidFill>
                <a:latin typeface="+mn-lt"/>
                <a:ea typeface="+mn-ea"/>
                <a:cs typeface="+mn-cs"/>
              </a:rPr>
              <a:t>selection is to be made, the scheduler will start at the highest-priority ready queue</a:t>
            </a:r>
          </a:p>
          <a:p>
            <a:r>
              <a:rPr lang="en-US" sz="1200" kern="1200" baseline="0" dirty="0">
                <a:solidFill>
                  <a:schemeClr val="tx1"/>
                </a:solidFill>
                <a:latin typeface="+mn-lt"/>
                <a:ea typeface="+mn-ea"/>
                <a:cs typeface="+mn-cs"/>
              </a:rPr>
              <a:t>(RQ0). If there are one or more processes in the queue, a process is selected using</a:t>
            </a:r>
          </a:p>
          <a:p>
            <a:r>
              <a:rPr lang="en-US" sz="1200" kern="1200" baseline="0" dirty="0">
                <a:solidFill>
                  <a:schemeClr val="tx1"/>
                </a:solidFill>
                <a:latin typeface="+mn-lt"/>
                <a:ea typeface="+mn-ea"/>
                <a:cs typeface="+mn-cs"/>
              </a:rPr>
              <a:t>some scheduling policy. If RQ0 is empty, then RQ1 is examined, and so 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One problem with a pure priority scheduling scheme is that lower-priority</a:t>
            </a:r>
          </a:p>
          <a:p>
            <a:r>
              <a:rPr lang="en-US" sz="1200" kern="1200" baseline="0" dirty="0">
                <a:solidFill>
                  <a:schemeClr val="tx1"/>
                </a:solidFill>
                <a:latin typeface="+mn-lt"/>
                <a:ea typeface="+mn-ea"/>
                <a:cs typeface="+mn-cs"/>
              </a:rPr>
              <a:t>processes may suffer starvation. This will happen if there is always a steady supply</a:t>
            </a:r>
          </a:p>
          <a:p>
            <a:r>
              <a:rPr lang="en-US" sz="1200" kern="1200" baseline="0" dirty="0">
                <a:solidFill>
                  <a:schemeClr val="tx1"/>
                </a:solidFill>
                <a:latin typeface="+mn-lt"/>
                <a:ea typeface="+mn-ea"/>
                <a:cs typeface="+mn-cs"/>
              </a:rPr>
              <a:t>of higher-priority ready processes. If this behavior is not desirable, the priority of a</a:t>
            </a:r>
          </a:p>
          <a:p>
            <a:r>
              <a:rPr lang="en-US" sz="1200" kern="1200" baseline="0" dirty="0">
                <a:solidFill>
                  <a:schemeClr val="tx1"/>
                </a:solidFill>
                <a:latin typeface="+mn-lt"/>
                <a:ea typeface="+mn-ea"/>
                <a:cs typeface="+mn-cs"/>
              </a:rPr>
              <a:t>process can change with its age or execution history. We will give one example of</a:t>
            </a:r>
          </a:p>
          <a:p>
            <a:r>
              <a:rPr lang="en-US" sz="1200" kern="1200" baseline="0" dirty="0">
                <a:solidFill>
                  <a:schemeClr val="tx1"/>
                </a:solidFill>
                <a:latin typeface="+mn-lt"/>
                <a:ea typeface="+mn-ea"/>
                <a:cs typeface="+mn-cs"/>
              </a:rPr>
              <a:t>this subsequently.</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12</a:t>
            </a:fld>
            <a:endParaRPr lang="en-US" dirty="0"/>
          </a:p>
        </p:txBody>
      </p:sp>
    </p:spTree>
    <p:extLst>
      <p:ext uri="{BB962C8B-B14F-4D97-AF65-F5344CB8AC3E}">
        <p14:creationId xmlns:p14="http://schemas.microsoft.com/office/powerpoint/2010/main" val="3232285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a:solidFill>
                  <a:schemeClr val="tx1"/>
                </a:solidFill>
                <a:latin typeface="+mn-lt"/>
                <a:ea typeface="+mn-ea"/>
                <a:cs typeface="+mn-cs"/>
              </a:rPr>
              <a:t>The selection function determines which</a:t>
            </a:r>
          </a:p>
          <a:p>
            <a:r>
              <a:rPr lang="en-US" sz="1200" b="0" kern="1200" baseline="0" dirty="0">
                <a:solidFill>
                  <a:schemeClr val="tx1"/>
                </a:solidFill>
                <a:latin typeface="+mn-lt"/>
                <a:ea typeface="+mn-ea"/>
                <a:cs typeface="+mn-cs"/>
              </a:rPr>
              <a:t>process, among ready processes, is selected next for execution. The function may</a:t>
            </a:r>
          </a:p>
          <a:p>
            <a:r>
              <a:rPr lang="en-US" sz="1200" b="0" kern="1200" baseline="0" dirty="0">
                <a:solidFill>
                  <a:schemeClr val="tx1"/>
                </a:solidFill>
                <a:latin typeface="+mn-lt"/>
                <a:ea typeface="+mn-ea"/>
                <a:cs typeface="+mn-cs"/>
              </a:rPr>
              <a:t>be based on priority, resource requirements, or the execution </a:t>
            </a:r>
            <a:r>
              <a:rPr lang="en-US" sz="1200" kern="1200" baseline="0" dirty="0">
                <a:solidFill>
                  <a:schemeClr val="tx1"/>
                </a:solidFill>
                <a:latin typeface="+mn-lt"/>
                <a:ea typeface="+mn-ea"/>
                <a:cs typeface="+mn-cs"/>
              </a:rPr>
              <a:t>characteristics of the</a:t>
            </a:r>
          </a:p>
          <a:p>
            <a:r>
              <a:rPr lang="en-US" sz="1200" kern="1200" baseline="0" dirty="0">
                <a:solidFill>
                  <a:schemeClr val="tx1"/>
                </a:solidFill>
                <a:latin typeface="+mn-lt"/>
                <a:ea typeface="+mn-ea"/>
                <a:cs typeface="+mn-cs"/>
              </a:rPr>
              <a:t>process. In the latter case, three quantities are significant:</a:t>
            </a:r>
          </a:p>
          <a:p>
            <a:endParaRPr lang="en-US" sz="1200" i="1" kern="1200" baseline="0" dirty="0">
              <a:solidFill>
                <a:schemeClr val="tx1"/>
              </a:solidFill>
              <a:latin typeface="+mn-lt"/>
              <a:ea typeface="+mn-ea"/>
              <a:cs typeface="+mn-cs"/>
            </a:endParaRPr>
          </a:p>
          <a:p>
            <a:r>
              <a:rPr lang="en-US" sz="1200" i="1" kern="1200" baseline="0" dirty="0" err="1">
                <a:solidFill>
                  <a:schemeClr val="tx1"/>
                </a:solidFill>
                <a:latin typeface="+mn-lt"/>
                <a:ea typeface="+mn-ea"/>
                <a:cs typeface="+mn-cs"/>
              </a:rPr>
              <a:t>w</a:t>
            </a:r>
            <a:r>
              <a:rPr lang="en-US" sz="1200" i="1" kern="1200" baseline="0" dirty="0">
                <a:solidFill>
                  <a:schemeClr val="tx1"/>
                </a:solidFill>
                <a:latin typeface="+mn-lt"/>
                <a:ea typeface="+mn-ea"/>
                <a:cs typeface="+mn-cs"/>
              </a:rPr>
              <a:t> = time spent in system so far, waiting</a:t>
            </a:r>
          </a:p>
          <a:p>
            <a:endParaRPr lang="en-US" sz="1200" i="1" kern="1200" baseline="0" dirty="0">
              <a:solidFill>
                <a:schemeClr val="tx1"/>
              </a:solidFill>
              <a:latin typeface="+mn-lt"/>
              <a:ea typeface="+mn-ea"/>
              <a:cs typeface="+mn-cs"/>
            </a:endParaRPr>
          </a:p>
          <a:p>
            <a:r>
              <a:rPr lang="en-US" sz="1200" i="1" kern="1200" baseline="0" dirty="0" err="1">
                <a:solidFill>
                  <a:schemeClr val="tx1"/>
                </a:solidFill>
                <a:latin typeface="+mn-lt"/>
                <a:ea typeface="+mn-ea"/>
                <a:cs typeface="+mn-cs"/>
              </a:rPr>
              <a:t>e</a:t>
            </a:r>
            <a:r>
              <a:rPr lang="en-US" sz="1200" i="1" kern="1200" baseline="0" dirty="0">
                <a:solidFill>
                  <a:schemeClr val="tx1"/>
                </a:solidFill>
                <a:latin typeface="+mn-lt"/>
                <a:ea typeface="+mn-ea"/>
                <a:cs typeface="+mn-cs"/>
              </a:rPr>
              <a:t> = time spent in execution so far</a:t>
            </a:r>
          </a:p>
          <a:p>
            <a:endParaRPr lang="en-US" sz="1200" i="1" kern="1200" baseline="0" dirty="0">
              <a:solidFill>
                <a:schemeClr val="tx1"/>
              </a:solidFill>
              <a:latin typeface="+mn-lt"/>
              <a:ea typeface="+mn-ea"/>
              <a:cs typeface="+mn-cs"/>
            </a:endParaRPr>
          </a:p>
          <a:p>
            <a:r>
              <a:rPr lang="en-US" sz="1200" i="1" kern="1200" baseline="0" dirty="0" err="1">
                <a:solidFill>
                  <a:schemeClr val="tx1"/>
                </a:solidFill>
                <a:latin typeface="+mn-lt"/>
                <a:ea typeface="+mn-ea"/>
                <a:cs typeface="+mn-cs"/>
              </a:rPr>
              <a:t>s</a:t>
            </a:r>
            <a:r>
              <a:rPr lang="en-US" sz="1200" i="1" kern="1200" baseline="0" dirty="0">
                <a:solidFill>
                  <a:schemeClr val="tx1"/>
                </a:solidFill>
                <a:latin typeface="+mn-lt"/>
                <a:ea typeface="+mn-ea"/>
                <a:cs typeface="+mn-cs"/>
              </a:rPr>
              <a:t> = total service time required by the process, including </a:t>
            </a:r>
            <a:r>
              <a:rPr lang="en-US" sz="1200" i="1" kern="1200" baseline="0" dirty="0" err="1">
                <a:solidFill>
                  <a:schemeClr val="tx1"/>
                </a:solidFill>
                <a:latin typeface="+mn-lt"/>
                <a:ea typeface="+mn-ea"/>
                <a:cs typeface="+mn-cs"/>
              </a:rPr>
              <a:t>e</a:t>
            </a:r>
            <a:r>
              <a:rPr lang="en-US" sz="1200" i="1" kern="1200" baseline="0" dirty="0">
                <a:solidFill>
                  <a:schemeClr val="tx1"/>
                </a:solidFill>
                <a:latin typeface="+mn-lt"/>
                <a:ea typeface="+mn-ea"/>
                <a:cs typeface="+mn-cs"/>
              </a:rPr>
              <a:t> ; generally, this quantity</a:t>
            </a:r>
          </a:p>
          <a:p>
            <a:r>
              <a:rPr lang="en-US" sz="1200" kern="1200" baseline="0" dirty="0">
                <a:solidFill>
                  <a:schemeClr val="tx1"/>
                </a:solidFill>
                <a:latin typeface="+mn-lt"/>
                <a:ea typeface="+mn-ea"/>
                <a:cs typeface="+mn-cs"/>
              </a:rPr>
              <a:t>must be estimated or supplied by the user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For example, the selection function max[ </a:t>
            </a:r>
            <a:r>
              <a:rPr lang="en-US" sz="1200" i="1" kern="1200" baseline="0" dirty="0" err="1">
                <a:solidFill>
                  <a:schemeClr val="tx1"/>
                </a:solidFill>
                <a:latin typeface="+mn-lt"/>
                <a:ea typeface="+mn-ea"/>
                <a:cs typeface="+mn-cs"/>
              </a:rPr>
              <a:t>w</a:t>
            </a:r>
            <a:r>
              <a:rPr lang="en-US" sz="1200" i="1" kern="1200" baseline="0" dirty="0">
                <a:solidFill>
                  <a:schemeClr val="tx1"/>
                </a:solidFill>
                <a:latin typeface="+mn-lt"/>
                <a:ea typeface="+mn-ea"/>
                <a:cs typeface="+mn-cs"/>
              </a:rPr>
              <a:t> ] indicates an FCFS discipline.</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13</a:t>
            </a:fld>
            <a:endParaRPr lang="en-US" dirty="0"/>
          </a:p>
        </p:txBody>
      </p:sp>
    </p:spTree>
    <p:extLst>
      <p:ext uri="{BB962C8B-B14F-4D97-AF65-F5344CB8AC3E}">
        <p14:creationId xmlns:p14="http://schemas.microsoft.com/office/powerpoint/2010/main" val="222209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a:t>
            </a:r>
            <a:r>
              <a:rPr lang="en-US" sz="1200" b="1" kern="1200" baseline="0" dirty="0">
                <a:solidFill>
                  <a:schemeClr val="tx1"/>
                </a:solidFill>
                <a:latin typeface="+mn-lt"/>
                <a:ea typeface="+mn-ea"/>
                <a:cs typeface="+mn-cs"/>
              </a:rPr>
              <a:t>decision mode specifies the instants in time at which the selection function</a:t>
            </a:r>
          </a:p>
          <a:p>
            <a:r>
              <a:rPr lang="en-US" sz="1200" kern="1200" baseline="0" dirty="0">
                <a:solidFill>
                  <a:schemeClr val="tx1"/>
                </a:solidFill>
                <a:latin typeface="+mn-lt"/>
                <a:ea typeface="+mn-ea"/>
                <a:cs typeface="+mn-cs"/>
              </a:rPr>
              <a:t>is exercised. There are two general categories: nonpreemptive and preemptive</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14</a:t>
            </a:fld>
            <a:endParaRPr lang="en-US" dirty="0"/>
          </a:p>
        </p:txBody>
      </p:sp>
    </p:spTree>
    <p:extLst>
      <p:ext uri="{BB962C8B-B14F-4D97-AF65-F5344CB8AC3E}">
        <p14:creationId xmlns:p14="http://schemas.microsoft.com/office/powerpoint/2010/main" val="2786187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NZ" b="1" dirty="0"/>
              <a:t>Non-preemptive</a:t>
            </a:r>
          </a:p>
          <a:p>
            <a:pPr lvl="0"/>
            <a:r>
              <a:rPr lang="en-NZ" dirty="0"/>
              <a:t>In this case, once a process is in the Running state, it continues to execute until </a:t>
            </a:r>
          </a:p>
          <a:p>
            <a:pPr marL="685800" lvl="1" indent="-228600">
              <a:buAutoNum type="alphaLcParenBoth"/>
            </a:pPr>
            <a:r>
              <a:rPr lang="en-NZ" dirty="0"/>
              <a:t>it terminates or </a:t>
            </a:r>
          </a:p>
          <a:p>
            <a:pPr marL="685800" lvl="1" indent="-228600">
              <a:buAutoNum type="alphaLcParenBoth"/>
            </a:pPr>
            <a:r>
              <a:rPr lang="en-NZ" dirty="0"/>
              <a:t>it blocks itself to wait for I/O or to request some OS service.</a:t>
            </a:r>
          </a:p>
          <a:p>
            <a:pPr marL="228600" lvl="0" indent="-228600">
              <a:buNone/>
            </a:pPr>
            <a:endParaRPr lang="en-NZ" dirty="0"/>
          </a:p>
          <a:p>
            <a:pPr marL="228600" lvl="0" indent="-228600">
              <a:buNone/>
            </a:pPr>
            <a:r>
              <a:rPr lang="en-NZ" b="1" dirty="0"/>
              <a:t>Preemptive:</a:t>
            </a:r>
          </a:p>
          <a:p>
            <a:pPr marL="228600" lvl="0" indent="-228600">
              <a:buNone/>
            </a:pPr>
            <a:r>
              <a:rPr lang="en-NZ" dirty="0"/>
              <a:t>The currently running process may be interrupted and moved to the Ready state by the OS.</a:t>
            </a:r>
          </a:p>
          <a:p>
            <a:pPr marL="228600" lvl="0" indent="-228600">
              <a:buNone/>
            </a:pPr>
            <a:endParaRPr lang="en-NZ" dirty="0"/>
          </a:p>
          <a:p>
            <a:pPr marL="228600" lvl="0" indent="-228600">
              <a:buNone/>
            </a:pPr>
            <a:r>
              <a:rPr lang="en-NZ" dirty="0"/>
              <a:t>The decision to preempt may be performed </a:t>
            </a:r>
          </a:p>
          <a:p>
            <a:pPr marL="685800" lvl="1" indent="-228600">
              <a:buFont typeface="Arial" pitchFamily="34" charset="0"/>
              <a:buChar char="•"/>
            </a:pPr>
            <a:r>
              <a:rPr lang="en-NZ" dirty="0"/>
              <a:t>when a new process arrives; </a:t>
            </a:r>
          </a:p>
          <a:p>
            <a:pPr marL="685800" lvl="1" indent="-228600">
              <a:buFont typeface="Arial" pitchFamily="34" charset="0"/>
              <a:buChar char="•"/>
            </a:pPr>
            <a:r>
              <a:rPr lang="en-NZ" dirty="0"/>
              <a:t>when an interrupt occurs that places a blocked process in the Ready state; or periodically, based on a clock interrupt.</a:t>
            </a:r>
            <a:endParaRPr lang="en-US" dirty="0"/>
          </a:p>
          <a:p>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15</a:t>
            </a:fld>
            <a:endParaRPr lang="en-US" dirty="0"/>
          </a:p>
        </p:txBody>
      </p:sp>
    </p:spTree>
    <p:extLst>
      <p:ext uri="{BB962C8B-B14F-4D97-AF65-F5344CB8AC3E}">
        <p14:creationId xmlns:p14="http://schemas.microsoft.com/office/powerpoint/2010/main" val="385800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As we describe the various scheduling policies, we will use the set of processes</a:t>
            </a:r>
          </a:p>
          <a:p>
            <a:r>
              <a:rPr lang="en-US" sz="1200" kern="1200" baseline="0" dirty="0">
                <a:solidFill>
                  <a:schemeClr val="tx1"/>
                </a:solidFill>
                <a:latin typeface="+mn-lt"/>
                <a:ea typeface="+mn-ea"/>
                <a:cs typeface="+mn-cs"/>
              </a:rPr>
              <a:t>in Table 9.4 as a running example. We can think of these as batch jobs, with the</a:t>
            </a:r>
          </a:p>
          <a:p>
            <a:r>
              <a:rPr lang="en-US" sz="1200" kern="1200" baseline="0" dirty="0">
                <a:solidFill>
                  <a:schemeClr val="tx1"/>
                </a:solidFill>
                <a:latin typeface="+mn-lt"/>
                <a:ea typeface="+mn-ea"/>
                <a:cs typeface="+mn-cs"/>
              </a:rPr>
              <a:t>service time being the total execution time required. Alternatively, we can consider</a:t>
            </a:r>
          </a:p>
          <a:p>
            <a:r>
              <a:rPr lang="en-US" sz="1200" kern="1200" baseline="0" dirty="0">
                <a:solidFill>
                  <a:schemeClr val="tx1"/>
                </a:solidFill>
                <a:latin typeface="+mn-lt"/>
                <a:ea typeface="+mn-ea"/>
                <a:cs typeface="+mn-cs"/>
              </a:rPr>
              <a:t>these to be ongoing processes that require alternate use of the processor and I/O</a:t>
            </a:r>
          </a:p>
          <a:p>
            <a:r>
              <a:rPr lang="en-US" sz="1200" kern="1200" baseline="0" dirty="0">
                <a:solidFill>
                  <a:schemeClr val="tx1"/>
                </a:solidFill>
                <a:latin typeface="+mn-lt"/>
                <a:ea typeface="+mn-ea"/>
                <a:cs typeface="+mn-cs"/>
              </a:rPr>
              <a:t>in a repetitive fashion. In this latter case, the service times represent the processor</a:t>
            </a:r>
          </a:p>
          <a:p>
            <a:r>
              <a:rPr lang="en-US" sz="1200" kern="1200" baseline="0" dirty="0">
                <a:solidFill>
                  <a:schemeClr val="tx1"/>
                </a:solidFill>
                <a:latin typeface="+mn-lt"/>
                <a:ea typeface="+mn-ea"/>
                <a:cs typeface="+mn-cs"/>
              </a:rPr>
              <a:t>time required in one cycle. In either case, in terms of a queuing model, this quantity</a:t>
            </a:r>
          </a:p>
          <a:p>
            <a:r>
              <a:rPr lang="en-US" sz="1200" kern="1200" baseline="0" dirty="0">
                <a:solidFill>
                  <a:schemeClr val="tx1"/>
                </a:solidFill>
                <a:latin typeface="+mn-lt"/>
                <a:ea typeface="+mn-ea"/>
                <a:cs typeface="+mn-cs"/>
              </a:rPr>
              <a:t>corresponds to the service time.</a:t>
            </a: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16</a:t>
            </a:fld>
            <a:endParaRPr lang="en-US" dirty="0"/>
          </a:p>
        </p:txBody>
      </p:sp>
    </p:spTree>
    <p:extLst>
      <p:ext uri="{BB962C8B-B14F-4D97-AF65-F5344CB8AC3E}">
        <p14:creationId xmlns:p14="http://schemas.microsoft.com/office/powerpoint/2010/main" val="3433242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mn-lt"/>
                <a:ea typeface="+mn-ea"/>
                <a:cs typeface="+mn-cs"/>
              </a:rPr>
              <a:t>The simplest scheduling policy is first-come-first-served</a:t>
            </a:r>
          </a:p>
          <a:p>
            <a:r>
              <a:rPr lang="en-US" sz="1200" kern="1200" baseline="0" dirty="0">
                <a:solidFill>
                  <a:schemeClr val="tx1"/>
                </a:solidFill>
                <a:latin typeface="+mn-lt"/>
                <a:ea typeface="+mn-ea"/>
                <a:cs typeface="+mn-cs"/>
              </a:rPr>
              <a:t>(FCFS), also known as first-in-first-out (FIFO) or a strict queuing scheme.</a:t>
            </a:r>
          </a:p>
          <a:p>
            <a:r>
              <a:rPr lang="en-US" sz="1200" kern="1200" baseline="0" dirty="0">
                <a:solidFill>
                  <a:schemeClr val="tx1"/>
                </a:solidFill>
                <a:latin typeface="+mn-lt"/>
                <a:ea typeface="+mn-ea"/>
                <a:cs typeface="+mn-cs"/>
              </a:rPr>
              <a:t>As each process becomes ready, it joins the ready queue. When the currently</a:t>
            </a:r>
          </a:p>
          <a:p>
            <a:r>
              <a:rPr lang="en-US" sz="1200" kern="1200" baseline="0" dirty="0">
                <a:solidFill>
                  <a:schemeClr val="tx1"/>
                </a:solidFill>
                <a:latin typeface="+mn-lt"/>
                <a:ea typeface="+mn-ea"/>
                <a:cs typeface="+mn-cs"/>
              </a:rPr>
              <a:t>running process ceases to execute, the process that has been in the ready queue the</a:t>
            </a:r>
          </a:p>
          <a:p>
            <a:r>
              <a:rPr lang="en-US" sz="1200" kern="1200" baseline="0" dirty="0">
                <a:solidFill>
                  <a:schemeClr val="tx1"/>
                </a:solidFill>
                <a:latin typeface="+mn-lt"/>
                <a:ea typeface="+mn-ea"/>
                <a:cs typeface="+mn-cs"/>
              </a:rPr>
              <a:t>longest is selected for running.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FCFS performs much better for long processes than short ones.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Another difficulty with FCFS is that it tends to favor processor-bound processes</a:t>
            </a:r>
          </a:p>
          <a:p>
            <a:r>
              <a:rPr lang="en-US" sz="1200" kern="1200" baseline="0" dirty="0">
                <a:solidFill>
                  <a:schemeClr val="tx1"/>
                </a:solidFill>
                <a:latin typeface="+mn-lt"/>
                <a:ea typeface="+mn-ea"/>
                <a:cs typeface="+mn-cs"/>
              </a:rPr>
              <a:t>over I/O-bound processes. Consider that there is a collection of processes, one of</a:t>
            </a:r>
          </a:p>
          <a:p>
            <a:r>
              <a:rPr lang="en-US" sz="1200" kern="1200" baseline="0" dirty="0">
                <a:solidFill>
                  <a:schemeClr val="tx1"/>
                </a:solidFill>
                <a:latin typeface="+mn-lt"/>
                <a:ea typeface="+mn-ea"/>
                <a:cs typeface="+mn-cs"/>
              </a:rPr>
              <a:t>which mostly uses the processor (processor bound) and a number of which favor I/O</a:t>
            </a:r>
          </a:p>
          <a:p>
            <a:r>
              <a:rPr lang="en-US" sz="1200" kern="1200" baseline="0" dirty="0">
                <a:solidFill>
                  <a:schemeClr val="tx1"/>
                </a:solidFill>
                <a:latin typeface="+mn-lt"/>
                <a:ea typeface="+mn-ea"/>
                <a:cs typeface="+mn-cs"/>
              </a:rPr>
              <a:t>(I/O bound). When a processor-bound process is running, all of the I/O bound processes</a:t>
            </a:r>
          </a:p>
          <a:p>
            <a:r>
              <a:rPr lang="en-US" sz="1200" kern="1200" baseline="0" dirty="0">
                <a:solidFill>
                  <a:schemeClr val="tx1"/>
                </a:solidFill>
                <a:latin typeface="+mn-lt"/>
                <a:ea typeface="+mn-ea"/>
                <a:cs typeface="+mn-cs"/>
              </a:rPr>
              <a:t>must wait. Some of these may be in I/O queues (blocked state) but may move</a:t>
            </a:r>
          </a:p>
          <a:p>
            <a:r>
              <a:rPr lang="en-US" sz="1200" kern="1200" baseline="0" dirty="0">
                <a:solidFill>
                  <a:schemeClr val="tx1"/>
                </a:solidFill>
                <a:latin typeface="+mn-lt"/>
                <a:ea typeface="+mn-ea"/>
                <a:cs typeface="+mn-cs"/>
              </a:rPr>
              <a:t>back to the ready queue while the processor-bound process is executing. At this point,</a:t>
            </a:r>
          </a:p>
          <a:p>
            <a:r>
              <a:rPr lang="en-US" sz="1200" kern="1200" baseline="0" dirty="0">
                <a:solidFill>
                  <a:schemeClr val="tx1"/>
                </a:solidFill>
                <a:latin typeface="+mn-lt"/>
                <a:ea typeface="+mn-ea"/>
                <a:cs typeface="+mn-cs"/>
              </a:rPr>
              <a:t>most or all of the I/O devices may be idle, even though there is potentially work for</a:t>
            </a:r>
          </a:p>
          <a:p>
            <a:r>
              <a:rPr lang="en-US" sz="1200" kern="1200" baseline="0" dirty="0">
                <a:solidFill>
                  <a:schemeClr val="tx1"/>
                </a:solidFill>
                <a:latin typeface="+mn-lt"/>
                <a:ea typeface="+mn-ea"/>
                <a:cs typeface="+mn-cs"/>
              </a:rPr>
              <a:t>them to do. When the currently running process leaves the Running state, the ready</a:t>
            </a:r>
          </a:p>
          <a:p>
            <a:r>
              <a:rPr lang="en-US" sz="1200" kern="1200" baseline="0" dirty="0">
                <a:solidFill>
                  <a:schemeClr val="tx1"/>
                </a:solidFill>
                <a:latin typeface="+mn-lt"/>
                <a:ea typeface="+mn-ea"/>
                <a:cs typeface="+mn-cs"/>
              </a:rPr>
              <a:t>I/O-bound processes quickly move through the Running state and become blocked on</a:t>
            </a:r>
          </a:p>
          <a:p>
            <a:r>
              <a:rPr lang="en-US" sz="1200" kern="1200" baseline="0" dirty="0">
                <a:solidFill>
                  <a:schemeClr val="tx1"/>
                </a:solidFill>
                <a:latin typeface="+mn-lt"/>
                <a:ea typeface="+mn-ea"/>
                <a:cs typeface="+mn-cs"/>
              </a:rPr>
              <a:t>I/O events. If the processor-bound process is also blocked, the processor becomes idle.</a:t>
            </a:r>
          </a:p>
          <a:p>
            <a:r>
              <a:rPr lang="en-US" sz="1200" kern="1200" baseline="0" dirty="0">
                <a:solidFill>
                  <a:schemeClr val="tx1"/>
                </a:solidFill>
                <a:latin typeface="+mn-lt"/>
                <a:ea typeface="+mn-ea"/>
                <a:cs typeface="+mn-cs"/>
              </a:rPr>
              <a:t>Thus, FCFS may result in inefficient use of both the processor and the I/O devices.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FCFS is not an attractive alternative on its own for a </a:t>
            </a:r>
            <a:r>
              <a:rPr lang="en-US" sz="1200" kern="1200" baseline="0" dirty="0" err="1">
                <a:solidFill>
                  <a:schemeClr val="tx1"/>
                </a:solidFill>
                <a:latin typeface="+mn-lt"/>
                <a:ea typeface="+mn-ea"/>
                <a:cs typeface="+mn-cs"/>
              </a:rPr>
              <a:t>uniprocessor</a:t>
            </a:r>
            <a:r>
              <a:rPr lang="en-US" sz="1200" kern="1200" baseline="0" dirty="0">
                <a:solidFill>
                  <a:schemeClr val="tx1"/>
                </a:solidFill>
                <a:latin typeface="+mn-lt"/>
                <a:ea typeface="+mn-ea"/>
                <a:cs typeface="+mn-cs"/>
              </a:rPr>
              <a:t> system.</a:t>
            </a:r>
          </a:p>
          <a:p>
            <a:r>
              <a:rPr lang="en-US" sz="1200" kern="1200" baseline="0" dirty="0">
                <a:solidFill>
                  <a:schemeClr val="tx1"/>
                </a:solidFill>
                <a:latin typeface="+mn-lt"/>
                <a:ea typeface="+mn-ea"/>
                <a:cs typeface="+mn-cs"/>
              </a:rPr>
              <a:t>However, it is often combined with a priority scheme to provide an effective scheduler.</a:t>
            </a:r>
          </a:p>
          <a:p>
            <a:r>
              <a:rPr lang="en-US" sz="1200" kern="1200" baseline="0" dirty="0">
                <a:solidFill>
                  <a:schemeClr val="tx1"/>
                </a:solidFill>
                <a:latin typeface="+mn-lt"/>
                <a:ea typeface="+mn-ea"/>
                <a:cs typeface="+mn-cs"/>
              </a:rPr>
              <a:t>Thus, the scheduler may maintain a number of queues, one for each priority</a:t>
            </a:r>
          </a:p>
          <a:p>
            <a:r>
              <a:rPr lang="en-US" sz="1200" kern="1200" baseline="0" dirty="0">
                <a:solidFill>
                  <a:schemeClr val="tx1"/>
                </a:solidFill>
                <a:latin typeface="+mn-lt"/>
                <a:ea typeface="+mn-ea"/>
                <a:cs typeface="+mn-cs"/>
              </a:rPr>
              <a:t>level, and dispatch within each queue on a first-come-first-served basis. We see one</a:t>
            </a:r>
          </a:p>
          <a:p>
            <a:r>
              <a:rPr lang="en-US" sz="1200" kern="1200" baseline="0" dirty="0">
                <a:solidFill>
                  <a:schemeClr val="tx1"/>
                </a:solidFill>
                <a:latin typeface="+mn-lt"/>
                <a:ea typeface="+mn-ea"/>
                <a:cs typeface="+mn-cs"/>
              </a:rPr>
              <a:t>example of such a system later, in our discussion of feedback scheduling.</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17</a:t>
            </a:fld>
            <a:endParaRPr lang="en-US" dirty="0"/>
          </a:p>
        </p:txBody>
      </p:sp>
    </p:spTree>
    <p:extLst>
      <p:ext uri="{BB962C8B-B14F-4D97-AF65-F5344CB8AC3E}">
        <p14:creationId xmlns:p14="http://schemas.microsoft.com/office/powerpoint/2010/main" val="947489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mn-lt"/>
                <a:ea typeface="+mn-ea"/>
                <a:cs typeface="+mn-cs"/>
              </a:rPr>
              <a:t>A straightforward way to reduce the penalty that short jobs suffer</a:t>
            </a:r>
          </a:p>
          <a:p>
            <a:r>
              <a:rPr lang="en-US" sz="1200" kern="1200" baseline="0" dirty="0">
                <a:solidFill>
                  <a:schemeClr val="tx1"/>
                </a:solidFill>
                <a:latin typeface="+mn-lt"/>
                <a:ea typeface="+mn-ea"/>
                <a:cs typeface="+mn-cs"/>
              </a:rPr>
              <a:t>with FCFS is to use preemption based on a clock. The simplest such policy is round</a:t>
            </a:r>
          </a:p>
          <a:p>
            <a:r>
              <a:rPr lang="en-US" sz="1200" kern="1200" baseline="0" dirty="0">
                <a:solidFill>
                  <a:schemeClr val="tx1"/>
                </a:solidFill>
                <a:latin typeface="+mn-lt"/>
                <a:ea typeface="+mn-ea"/>
                <a:cs typeface="+mn-cs"/>
              </a:rPr>
              <a:t>robin. A clock interrupt is generated at periodic intervals. When the interrupt</a:t>
            </a:r>
          </a:p>
          <a:p>
            <a:r>
              <a:rPr lang="en-US" sz="1200" kern="1200" baseline="0" dirty="0">
                <a:solidFill>
                  <a:schemeClr val="tx1"/>
                </a:solidFill>
                <a:latin typeface="+mn-lt"/>
                <a:ea typeface="+mn-ea"/>
                <a:cs typeface="+mn-cs"/>
              </a:rPr>
              <a:t>occurs, the currently running process is placed in the ready queue, and the next</a:t>
            </a:r>
          </a:p>
          <a:p>
            <a:r>
              <a:rPr lang="en-US" sz="1200" kern="1200" baseline="0" dirty="0">
                <a:solidFill>
                  <a:schemeClr val="tx1"/>
                </a:solidFill>
                <a:latin typeface="+mn-lt"/>
                <a:ea typeface="+mn-ea"/>
                <a:cs typeface="+mn-cs"/>
              </a:rPr>
              <a:t>ready job is selected on a FCFS basis. This technique is also known as </a:t>
            </a:r>
            <a:r>
              <a:rPr lang="en-US" sz="1200" b="1" kern="1200" baseline="0" dirty="0">
                <a:solidFill>
                  <a:schemeClr val="tx1"/>
                </a:solidFill>
                <a:latin typeface="+mn-lt"/>
                <a:ea typeface="+mn-ea"/>
                <a:cs typeface="+mn-cs"/>
              </a:rPr>
              <a:t>time slicing ,</a:t>
            </a:r>
          </a:p>
          <a:p>
            <a:r>
              <a:rPr lang="en-US" sz="1200" kern="1200" baseline="0" dirty="0">
                <a:solidFill>
                  <a:schemeClr val="tx1"/>
                </a:solidFill>
                <a:latin typeface="+mn-lt"/>
                <a:ea typeface="+mn-ea"/>
                <a:cs typeface="+mn-cs"/>
              </a:rPr>
              <a:t>because each process is given a slice of time before being preempted.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With round robin, the principal design issue is the length of the time quantum,</a:t>
            </a:r>
          </a:p>
          <a:p>
            <a:r>
              <a:rPr lang="en-US" sz="1200" kern="1200" baseline="0" dirty="0">
                <a:solidFill>
                  <a:schemeClr val="tx1"/>
                </a:solidFill>
                <a:latin typeface="+mn-lt"/>
                <a:ea typeface="+mn-ea"/>
                <a:cs typeface="+mn-cs"/>
              </a:rPr>
              <a:t>or slice, to be used. If the quantum is very short, then short processes will move</a:t>
            </a:r>
          </a:p>
          <a:p>
            <a:r>
              <a:rPr lang="en-US" sz="1200" kern="1200" baseline="0" dirty="0">
                <a:solidFill>
                  <a:schemeClr val="tx1"/>
                </a:solidFill>
                <a:latin typeface="+mn-lt"/>
                <a:ea typeface="+mn-ea"/>
                <a:cs typeface="+mn-cs"/>
              </a:rPr>
              <a:t>through the system relatively quickly. On the other hand, there is processing overhead</a:t>
            </a:r>
          </a:p>
          <a:p>
            <a:r>
              <a:rPr lang="en-US" sz="1200" kern="1200" baseline="0" dirty="0">
                <a:solidFill>
                  <a:schemeClr val="tx1"/>
                </a:solidFill>
                <a:latin typeface="+mn-lt"/>
                <a:ea typeface="+mn-ea"/>
                <a:cs typeface="+mn-cs"/>
              </a:rPr>
              <a:t>involved in handling the clock interrupt and performing the scheduling and</a:t>
            </a:r>
          </a:p>
          <a:p>
            <a:r>
              <a:rPr lang="en-US" sz="1200" kern="1200" baseline="0" dirty="0">
                <a:solidFill>
                  <a:schemeClr val="tx1"/>
                </a:solidFill>
                <a:latin typeface="+mn-lt"/>
                <a:ea typeface="+mn-ea"/>
                <a:cs typeface="+mn-cs"/>
              </a:rPr>
              <a:t>dispatching function. Thus, very short time quanta should be avoided.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Round robin is particularly effective in a general-purpose time-sharing system</a:t>
            </a:r>
          </a:p>
          <a:p>
            <a:r>
              <a:rPr lang="en-US" sz="1200" kern="1200" baseline="0" dirty="0">
                <a:solidFill>
                  <a:schemeClr val="tx1"/>
                </a:solidFill>
                <a:latin typeface="+mn-lt"/>
                <a:ea typeface="+mn-ea"/>
                <a:cs typeface="+mn-cs"/>
              </a:rPr>
              <a:t>or transaction processing system. One drawback to round robin is its relative </a:t>
            </a:r>
          </a:p>
          <a:p>
            <a:r>
              <a:rPr lang="en-US" sz="1200" kern="1200" baseline="0" dirty="0">
                <a:solidFill>
                  <a:schemeClr val="tx1"/>
                </a:solidFill>
                <a:latin typeface="+mn-lt"/>
                <a:ea typeface="+mn-ea"/>
                <a:cs typeface="+mn-cs"/>
              </a:rPr>
              <a:t>treatment of processor-bound and I/O-bound processes. Generally, an I/O-bound</a:t>
            </a:r>
          </a:p>
          <a:p>
            <a:r>
              <a:rPr lang="en-US" sz="1200" kern="1200" baseline="0" dirty="0">
                <a:solidFill>
                  <a:schemeClr val="tx1"/>
                </a:solidFill>
                <a:latin typeface="+mn-lt"/>
                <a:ea typeface="+mn-ea"/>
                <a:cs typeface="+mn-cs"/>
              </a:rPr>
              <a:t>process has a shorter processor burst (amount of time spent executing between I/O</a:t>
            </a:r>
          </a:p>
          <a:p>
            <a:r>
              <a:rPr lang="en-US" sz="1200" kern="1200" baseline="0" dirty="0">
                <a:solidFill>
                  <a:schemeClr val="tx1"/>
                </a:solidFill>
                <a:latin typeface="+mn-lt"/>
                <a:ea typeface="+mn-ea"/>
                <a:cs typeface="+mn-cs"/>
              </a:rPr>
              <a:t>operations) than a processor-bound process. If there is a mix of processor-bound</a:t>
            </a:r>
          </a:p>
          <a:p>
            <a:r>
              <a:rPr lang="en-US" sz="1200" kern="1200" baseline="0" dirty="0">
                <a:solidFill>
                  <a:schemeClr val="tx1"/>
                </a:solidFill>
                <a:latin typeface="+mn-lt"/>
                <a:ea typeface="+mn-ea"/>
                <a:cs typeface="+mn-cs"/>
              </a:rPr>
              <a:t>and I/O-bound processes, then the following will happen: An I/O-bound process</a:t>
            </a:r>
          </a:p>
          <a:p>
            <a:r>
              <a:rPr lang="en-US" sz="1200" kern="1200" baseline="0" dirty="0">
                <a:solidFill>
                  <a:schemeClr val="tx1"/>
                </a:solidFill>
                <a:latin typeface="+mn-lt"/>
                <a:ea typeface="+mn-ea"/>
                <a:cs typeface="+mn-cs"/>
              </a:rPr>
              <a:t>uses a processor for a short period and then is blocked for I/O; it waits for the</a:t>
            </a:r>
          </a:p>
          <a:p>
            <a:r>
              <a:rPr lang="en-US" sz="1200" kern="1200" baseline="0" dirty="0">
                <a:solidFill>
                  <a:schemeClr val="tx1"/>
                </a:solidFill>
                <a:latin typeface="+mn-lt"/>
                <a:ea typeface="+mn-ea"/>
                <a:cs typeface="+mn-cs"/>
              </a:rPr>
              <a:t>I/O operation to complete and then joins the ready queue. On the other hand, a</a:t>
            </a:r>
          </a:p>
          <a:p>
            <a:r>
              <a:rPr lang="en-US" sz="1200" kern="1200" baseline="0" dirty="0">
                <a:solidFill>
                  <a:schemeClr val="tx1"/>
                </a:solidFill>
                <a:latin typeface="+mn-lt"/>
                <a:ea typeface="+mn-ea"/>
                <a:cs typeface="+mn-cs"/>
              </a:rPr>
              <a:t>processor-bound process generally uses a complete time quantum while executing</a:t>
            </a:r>
          </a:p>
          <a:p>
            <a:r>
              <a:rPr lang="en-US" sz="1200" kern="1200" baseline="0" dirty="0">
                <a:solidFill>
                  <a:schemeClr val="tx1"/>
                </a:solidFill>
                <a:latin typeface="+mn-lt"/>
                <a:ea typeface="+mn-ea"/>
                <a:cs typeface="+mn-cs"/>
              </a:rPr>
              <a:t>and immediately returns to the ready queue. Thus, processor-bound processes</a:t>
            </a:r>
          </a:p>
          <a:p>
            <a:r>
              <a:rPr lang="en-US" sz="1200" kern="1200" baseline="0" dirty="0">
                <a:solidFill>
                  <a:schemeClr val="tx1"/>
                </a:solidFill>
                <a:latin typeface="+mn-lt"/>
                <a:ea typeface="+mn-ea"/>
                <a:cs typeface="+mn-cs"/>
              </a:rPr>
              <a:t>tend to receive an unfair portion of processor time, which results in poor performance</a:t>
            </a:r>
          </a:p>
          <a:p>
            <a:r>
              <a:rPr lang="en-US" sz="1200" kern="1200" baseline="0" dirty="0">
                <a:solidFill>
                  <a:schemeClr val="tx1"/>
                </a:solidFill>
                <a:latin typeface="+mn-lt"/>
                <a:ea typeface="+mn-ea"/>
                <a:cs typeface="+mn-cs"/>
              </a:rPr>
              <a:t>for I/O-bound processes, inefficient use of I/O devices, and an increase in the</a:t>
            </a:r>
          </a:p>
          <a:p>
            <a:r>
              <a:rPr lang="en-US" sz="1200" kern="1200" baseline="0" dirty="0">
                <a:solidFill>
                  <a:schemeClr val="tx1"/>
                </a:solidFill>
                <a:latin typeface="+mn-lt"/>
                <a:ea typeface="+mn-ea"/>
                <a:cs typeface="+mn-cs"/>
              </a:rPr>
              <a:t>variance of response time.</a:t>
            </a:r>
          </a:p>
          <a:p>
            <a:endParaRPr lang="en-US" sz="1200" kern="1200" baseline="0" dirty="0">
              <a:solidFill>
                <a:schemeClr val="tx1"/>
              </a:solidFill>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18</a:t>
            </a:fld>
            <a:endParaRPr lang="en-US" dirty="0"/>
          </a:p>
        </p:txBody>
      </p:sp>
    </p:spTree>
    <p:extLst>
      <p:ext uri="{BB962C8B-B14F-4D97-AF65-F5344CB8AC3E}">
        <p14:creationId xmlns:p14="http://schemas.microsoft.com/office/powerpoint/2010/main" val="3873573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One useful guide is that the time quantum should be slightly greater than the time required for</a:t>
            </a:r>
          </a:p>
          <a:p>
            <a:r>
              <a:rPr lang="en-US" sz="1200" kern="1200" baseline="0" dirty="0">
                <a:solidFill>
                  <a:schemeClr val="tx1"/>
                </a:solidFill>
                <a:latin typeface="+mn-lt"/>
                <a:ea typeface="+mn-ea"/>
                <a:cs typeface="+mn-cs"/>
              </a:rPr>
              <a:t>a typical interaction or process function. If it is less, then most processes will require</a:t>
            </a:r>
          </a:p>
          <a:p>
            <a:r>
              <a:rPr lang="en-US" sz="1200" kern="1200" baseline="0" dirty="0">
                <a:solidFill>
                  <a:schemeClr val="tx1"/>
                </a:solidFill>
                <a:latin typeface="+mn-lt"/>
                <a:ea typeface="+mn-ea"/>
                <a:cs typeface="+mn-cs"/>
              </a:rPr>
              <a:t>at least two time quanta. Figure 9.6 illustrates the effect this has on response time.</a:t>
            </a:r>
          </a:p>
          <a:p>
            <a:r>
              <a:rPr lang="en-US" sz="1200" kern="1200" baseline="0" dirty="0">
                <a:solidFill>
                  <a:schemeClr val="tx1"/>
                </a:solidFill>
                <a:latin typeface="+mn-lt"/>
                <a:ea typeface="+mn-ea"/>
                <a:cs typeface="+mn-cs"/>
              </a:rPr>
              <a:t>Note that in the limiting case of a time quantum that is longer than the longest running</a:t>
            </a:r>
          </a:p>
          <a:p>
            <a:r>
              <a:rPr lang="en-US" sz="1200" kern="1200" baseline="0" dirty="0">
                <a:solidFill>
                  <a:schemeClr val="tx1"/>
                </a:solidFill>
                <a:latin typeface="+mn-lt"/>
                <a:ea typeface="+mn-ea"/>
                <a:cs typeface="+mn-cs"/>
              </a:rPr>
              <a:t>process, round robin degenerates to FCFS.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19</a:t>
            </a:fld>
            <a:endParaRPr lang="en-US" dirty="0"/>
          </a:p>
        </p:txBody>
      </p:sp>
    </p:spTree>
    <p:extLst>
      <p:ext uri="{BB962C8B-B14F-4D97-AF65-F5344CB8AC3E}">
        <p14:creationId xmlns:p14="http://schemas.microsoft.com/office/powerpoint/2010/main" val="3624853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aim of processor scheduling is to assign processes to be executed by the processor</a:t>
            </a:r>
          </a:p>
          <a:p>
            <a:r>
              <a:rPr lang="en-US" sz="1200" kern="1200" baseline="0" dirty="0">
                <a:solidFill>
                  <a:schemeClr val="tx1"/>
                </a:solidFill>
                <a:latin typeface="+mn-lt"/>
                <a:ea typeface="+mn-ea"/>
                <a:cs typeface="+mn-cs"/>
              </a:rPr>
              <a:t>or processors over time, in a way that meets system objectives, such as response</a:t>
            </a:r>
          </a:p>
          <a:p>
            <a:r>
              <a:rPr lang="en-US" sz="1200" kern="1200" baseline="0" dirty="0">
                <a:solidFill>
                  <a:schemeClr val="tx1"/>
                </a:solidFill>
                <a:latin typeface="+mn-lt"/>
                <a:ea typeface="+mn-ea"/>
                <a:cs typeface="+mn-cs"/>
              </a:rPr>
              <a:t>time, throughput, and processor efficiency. In many systems, this scheduling activity</a:t>
            </a:r>
          </a:p>
          <a:p>
            <a:r>
              <a:rPr lang="en-US" sz="1200" kern="1200" baseline="0" dirty="0">
                <a:solidFill>
                  <a:schemeClr val="tx1"/>
                </a:solidFill>
                <a:latin typeface="+mn-lt"/>
                <a:ea typeface="+mn-ea"/>
                <a:cs typeface="+mn-cs"/>
              </a:rPr>
              <a:t>is broken down into three separate functions: long-, medium-, and short-term</a:t>
            </a:r>
          </a:p>
          <a:p>
            <a:r>
              <a:rPr lang="en-US" sz="1200" kern="1200" baseline="0" dirty="0">
                <a:solidFill>
                  <a:schemeClr val="tx1"/>
                </a:solidFill>
                <a:latin typeface="+mn-lt"/>
                <a:ea typeface="+mn-ea"/>
                <a:cs typeface="+mn-cs"/>
              </a:rPr>
              <a:t>scheduling. The names suggest the relative time scales with which these functions are</a:t>
            </a:r>
          </a:p>
          <a:p>
            <a:r>
              <a:rPr lang="en-US" sz="1200" kern="1200" baseline="0" dirty="0">
                <a:solidFill>
                  <a:schemeClr val="tx1"/>
                </a:solidFill>
                <a:latin typeface="+mn-lt"/>
                <a:ea typeface="+mn-ea"/>
                <a:cs typeface="+mn-cs"/>
              </a:rPr>
              <a:t>performed.</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a:t>
            </a:fld>
            <a:endParaRPr lang="en-US" dirty="0"/>
          </a:p>
        </p:txBody>
      </p:sp>
    </p:spTree>
    <p:extLst>
      <p:ext uri="{BB962C8B-B14F-4D97-AF65-F5344CB8AC3E}">
        <p14:creationId xmlns:p14="http://schemas.microsoft.com/office/powerpoint/2010/main" val="2458921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One useful guide is that the time quantum should be slightly greater than the time required for</a:t>
            </a:r>
          </a:p>
          <a:p>
            <a:r>
              <a:rPr lang="en-US" sz="1200" kern="1200" baseline="0" dirty="0">
                <a:solidFill>
                  <a:schemeClr val="tx1"/>
                </a:solidFill>
                <a:latin typeface="+mn-lt"/>
                <a:ea typeface="+mn-ea"/>
                <a:cs typeface="+mn-cs"/>
              </a:rPr>
              <a:t>a typical interaction or process function. If it is less, then most processes will require</a:t>
            </a:r>
          </a:p>
          <a:p>
            <a:r>
              <a:rPr lang="en-US" sz="1200" kern="1200" baseline="0" dirty="0">
                <a:solidFill>
                  <a:schemeClr val="tx1"/>
                </a:solidFill>
                <a:latin typeface="+mn-lt"/>
                <a:ea typeface="+mn-ea"/>
                <a:cs typeface="+mn-cs"/>
              </a:rPr>
              <a:t>at least two time quanta. Figure 9.6 illustrates the effect this has on response time.</a:t>
            </a:r>
          </a:p>
          <a:p>
            <a:r>
              <a:rPr lang="en-US" sz="1200" kern="1200" baseline="0" dirty="0">
                <a:solidFill>
                  <a:schemeClr val="tx1"/>
                </a:solidFill>
                <a:latin typeface="+mn-lt"/>
                <a:ea typeface="+mn-ea"/>
                <a:cs typeface="+mn-cs"/>
              </a:rPr>
              <a:t>Note that in the limiting case of a time quantum that is longer than the longest running</a:t>
            </a:r>
          </a:p>
          <a:p>
            <a:r>
              <a:rPr lang="en-US" sz="1200" kern="1200" baseline="0" dirty="0">
                <a:solidFill>
                  <a:schemeClr val="tx1"/>
                </a:solidFill>
                <a:latin typeface="+mn-lt"/>
                <a:ea typeface="+mn-ea"/>
                <a:cs typeface="+mn-cs"/>
              </a:rPr>
              <a:t>process, round robin degenerates to FCFS.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20</a:t>
            </a:fld>
            <a:endParaRPr lang="en-US" dirty="0"/>
          </a:p>
        </p:txBody>
      </p:sp>
    </p:spTree>
    <p:extLst>
      <p:ext uri="{BB962C8B-B14F-4D97-AF65-F5344CB8AC3E}">
        <p14:creationId xmlns:p14="http://schemas.microsoft.com/office/powerpoint/2010/main" val="4276425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[HALD91] suggests a refinement to round robin that he refers to as a virtual</a:t>
            </a:r>
          </a:p>
          <a:p>
            <a:r>
              <a:rPr lang="en-US" sz="1200" kern="1200" baseline="0" dirty="0">
                <a:solidFill>
                  <a:schemeClr val="tx1"/>
                </a:solidFill>
                <a:latin typeface="+mn-lt"/>
                <a:ea typeface="+mn-ea"/>
                <a:cs typeface="+mn-cs"/>
              </a:rPr>
              <a:t>round robin (VRR) and that avoids this unfairness. Figure 9.7 illustrates the scheme.</a:t>
            </a:r>
          </a:p>
          <a:p>
            <a:r>
              <a:rPr lang="en-US" sz="1200" kern="1200" baseline="0" dirty="0">
                <a:solidFill>
                  <a:schemeClr val="tx1"/>
                </a:solidFill>
                <a:latin typeface="+mn-lt"/>
                <a:ea typeface="+mn-ea"/>
                <a:cs typeface="+mn-cs"/>
              </a:rPr>
              <a:t>New processes arrive and join the ready queue, which is managed on an FCFS basis.</a:t>
            </a:r>
          </a:p>
          <a:p>
            <a:r>
              <a:rPr lang="en-US" sz="1200" kern="1200" baseline="0" dirty="0">
                <a:solidFill>
                  <a:schemeClr val="tx1"/>
                </a:solidFill>
                <a:latin typeface="+mn-lt"/>
                <a:ea typeface="+mn-ea"/>
                <a:cs typeface="+mn-cs"/>
              </a:rPr>
              <a:t>When a running process times out, it is returned to the ready queue. When a process</a:t>
            </a:r>
          </a:p>
          <a:p>
            <a:r>
              <a:rPr lang="en-US" sz="1200" kern="1200" baseline="0" dirty="0">
                <a:solidFill>
                  <a:schemeClr val="tx1"/>
                </a:solidFill>
                <a:latin typeface="+mn-lt"/>
                <a:ea typeface="+mn-ea"/>
                <a:cs typeface="+mn-cs"/>
              </a:rPr>
              <a:t>is blocked for I/O, it joins an I/O queue. So far, this is as usual. The new feature is</a:t>
            </a:r>
          </a:p>
          <a:p>
            <a:r>
              <a:rPr lang="en-US" sz="1200" kern="1200" baseline="0" dirty="0">
                <a:solidFill>
                  <a:schemeClr val="tx1"/>
                </a:solidFill>
                <a:latin typeface="+mn-lt"/>
                <a:ea typeface="+mn-ea"/>
                <a:cs typeface="+mn-cs"/>
              </a:rPr>
              <a:t>an FCFS auxiliary queue to which processes are moved after being released from</a:t>
            </a:r>
          </a:p>
          <a:p>
            <a:r>
              <a:rPr lang="en-US" sz="1200" kern="1200" baseline="0" dirty="0">
                <a:solidFill>
                  <a:schemeClr val="tx1"/>
                </a:solidFill>
                <a:latin typeface="+mn-lt"/>
                <a:ea typeface="+mn-ea"/>
                <a:cs typeface="+mn-cs"/>
              </a:rPr>
              <a:t>an I/O block. When a dispatching decision is to be made, processes in the auxiliary</a:t>
            </a:r>
          </a:p>
          <a:p>
            <a:r>
              <a:rPr lang="en-US" sz="1200" kern="1200" baseline="0" dirty="0">
                <a:solidFill>
                  <a:schemeClr val="tx1"/>
                </a:solidFill>
                <a:latin typeface="+mn-lt"/>
                <a:ea typeface="+mn-ea"/>
                <a:cs typeface="+mn-cs"/>
              </a:rPr>
              <a:t>queue get preference over those in the main ready queue. When a process is</a:t>
            </a:r>
          </a:p>
          <a:p>
            <a:r>
              <a:rPr lang="en-US" sz="1200" kern="1200" baseline="0" dirty="0">
                <a:solidFill>
                  <a:schemeClr val="tx1"/>
                </a:solidFill>
                <a:latin typeface="+mn-lt"/>
                <a:ea typeface="+mn-ea"/>
                <a:cs typeface="+mn-cs"/>
              </a:rPr>
              <a:t>dispatched from the auxiliary queue, it runs no longer than a time equal to the basic</a:t>
            </a:r>
          </a:p>
          <a:p>
            <a:r>
              <a:rPr lang="en-US" sz="1200" kern="1200" baseline="0" dirty="0">
                <a:solidFill>
                  <a:schemeClr val="tx1"/>
                </a:solidFill>
                <a:latin typeface="+mn-lt"/>
                <a:ea typeface="+mn-ea"/>
                <a:cs typeface="+mn-cs"/>
              </a:rPr>
              <a:t>time quantum minus the total time spent running since it was last selected from the</a:t>
            </a:r>
          </a:p>
          <a:p>
            <a:r>
              <a:rPr lang="en-US" sz="1200" kern="1200" baseline="0" dirty="0">
                <a:solidFill>
                  <a:schemeClr val="tx1"/>
                </a:solidFill>
                <a:latin typeface="+mn-lt"/>
                <a:ea typeface="+mn-ea"/>
                <a:cs typeface="+mn-cs"/>
              </a:rPr>
              <a:t>main ready queue. Performance studies by the authors indicate that this approach is</a:t>
            </a:r>
          </a:p>
          <a:p>
            <a:r>
              <a:rPr lang="en-US" sz="1200" kern="1200" baseline="0" dirty="0">
                <a:solidFill>
                  <a:schemeClr val="tx1"/>
                </a:solidFill>
                <a:latin typeface="+mn-lt"/>
                <a:ea typeface="+mn-ea"/>
                <a:cs typeface="+mn-cs"/>
              </a:rPr>
              <a:t>indeed superior to round robin in terms of fairness.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21</a:t>
            </a:fld>
            <a:endParaRPr lang="en-US" dirty="0"/>
          </a:p>
        </p:txBody>
      </p:sp>
    </p:spTree>
    <p:extLst>
      <p:ext uri="{BB962C8B-B14F-4D97-AF65-F5344CB8AC3E}">
        <p14:creationId xmlns:p14="http://schemas.microsoft.com/office/powerpoint/2010/main" val="1449556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mn-lt"/>
                <a:ea typeface="+mn-ea"/>
                <a:cs typeface="+mn-cs"/>
              </a:rPr>
              <a:t>Another approach to reducing the bias in favor of</a:t>
            </a:r>
          </a:p>
          <a:p>
            <a:r>
              <a:rPr lang="en-US" sz="1200" kern="1200" baseline="0" dirty="0">
                <a:solidFill>
                  <a:schemeClr val="tx1"/>
                </a:solidFill>
                <a:latin typeface="+mn-lt"/>
                <a:ea typeface="+mn-ea"/>
                <a:cs typeface="+mn-cs"/>
              </a:rPr>
              <a:t>long processes inherent in FCFS is the shortest process next (SPN) policy. This is</a:t>
            </a:r>
          </a:p>
          <a:p>
            <a:r>
              <a:rPr lang="en-US" sz="1200" kern="1200" baseline="0" dirty="0">
                <a:solidFill>
                  <a:schemeClr val="tx1"/>
                </a:solidFill>
                <a:latin typeface="+mn-lt"/>
                <a:ea typeface="+mn-ea"/>
                <a:cs typeface="+mn-cs"/>
              </a:rPr>
              <a:t>a nonpreemptive policy in which the process with the shortest expected processing</a:t>
            </a:r>
          </a:p>
          <a:p>
            <a:r>
              <a:rPr lang="en-US" sz="1200" kern="1200" baseline="0" dirty="0">
                <a:solidFill>
                  <a:schemeClr val="tx1"/>
                </a:solidFill>
                <a:latin typeface="+mn-lt"/>
                <a:ea typeface="+mn-ea"/>
                <a:cs typeface="+mn-cs"/>
              </a:rPr>
              <a:t>time is selected next. Thus, a short process will jump to the head of the queue past</a:t>
            </a:r>
          </a:p>
          <a:p>
            <a:r>
              <a:rPr lang="en-US" sz="1200" kern="1200" baseline="0" dirty="0">
                <a:solidFill>
                  <a:schemeClr val="tx1"/>
                </a:solidFill>
                <a:latin typeface="+mn-lt"/>
                <a:ea typeface="+mn-ea"/>
                <a:cs typeface="+mn-cs"/>
              </a:rPr>
              <a:t>longer jobs.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Figure 9.5 and Table 9.5 show the results for our example. Note that process</a:t>
            </a:r>
          </a:p>
          <a:p>
            <a:r>
              <a:rPr lang="en-US" sz="1200" kern="1200" baseline="0" dirty="0">
                <a:solidFill>
                  <a:schemeClr val="tx1"/>
                </a:solidFill>
                <a:latin typeface="+mn-lt"/>
                <a:ea typeface="+mn-ea"/>
                <a:cs typeface="+mn-cs"/>
              </a:rPr>
              <a:t>E receives service much earlier than under FCFS. Overall performance is also significantly</a:t>
            </a:r>
          </a:p>
          <a:p>
            <a:r>
              <a:rPr lang="en-US" sz="1200" kern="1200" baseline="0" dirty="0">
                <a:solidFill>
                  <a:schemeClr val="tx1"/>
                </a:solidFill>
                <a:latin typeface="+mn-lt"/>
                <a:ea typeface="+mn-ea"/>
                <a:cs typeface="+mn-cs"/>
              </a:rPr>
              <a:t>improved in terms of response time. However, the variability of response</a:t>
            </a:r>
          </a:p>
          <a:p>
            <a:r>
              <a:rPr lang="en-US" sz="1200" kern="1200" baseline="0" dirty="0">
                <a:solidFill>
                  <a:schemeClr val="tx1"/>
                </a:solidFill>
                <a:latin typeface="+mn-lt"/>
                <a:ea typeface="+mn-ea"/>
                <a:cs typeface="+mn-cs"/>
              </a:rPr>
              <a:t>times is increased, especially for longer processes, and thus predictability is reduced.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One difficulty with the SPN policy is the need to know or at least estimate the</a:t>
            </a:r>
          </a:p>
          <a:p>
            <a:r>
              <a:rPr lang="en-US" sz="1200" kern="1200" baseline="0" dirty="0">
                <a:solidFill>
                  <a:schemeClr val="tx1"/>
                </a:solidFill>
                <a:latin typeface="+mn-lt"/>
                <a:ea typeface="+mn-ea"/>
                <a:cs typeface="+mn-cs"/>
              </a:rPr>
              <a:t>required processing time of each process. For batch jobs, the system may require the</a:t>
            </a:r>
          </a:p>
          <a:p>
            <a:r>
              <a:rPr lang="en-US" sz="1200" kern="1200" baseline="0" dirty="0">
                <a:solidFill>
                  <a:schemeClr val="tx1"/>
                </a:solidFill>
                <a:latin typeface="+mn-lt"/>
                <a:ea typeface="+mn-ea"/>
                <a:cs typeface="+mn-cs"/>
              </a:rPr>
              <a:t>programmer to estimate the value and supply it to the operating system. If the programmer’s</a:t>
            </a:r>
          </a:p>
          <a:p>
            <a:r>
              <a:rPr lang="en-US" sz="1200" kern="1200" baseline="0" dirty="0">
                <a:solidFill>
                  <a:schemeClr val="tx1"/>
                </a:solidFill>
                <a:latin typeface="+mn-lt"/>
                <a:ea typeface="+mn-ea"/>
                <a:cs typeface="+mn-cs"/>
              </a:rPr>
              <a:t>estimate is substantially under the actual running time, the system may abort the</a:t>
            </a:r>
          </a:p>
          <a:p>
            <a:r>
              <a:rPr lang="en-US" sz="1200" kern="1200" baseline="0" dirty="0">
                <a:solidFill>
                  <a:schemeClr val="tx1"/>
                </a:solidFill>
                <a:latin typeface="+mn-lt"/>
                <a:ea typeface="+mn-ea"/>
                <a:cs typeface="+mn-cs"/>
              </a:rPr>
              <a:t>job. In a production environment, the same jobs run frequently, and statistics may be</a:t>
            </a:r>
          </a:p>
          <a:p>
            <a:r>
              <a:rPr lang="en-US" sz="1200" kern="1200" baseline="0" dirty="0">
                <a:solidFill>
                  <a:schemeClr val="tx1"/>
                </a:solidFill>
                <a:latin typeface="+mn-lt"/>
                <a:ea typeface="+mn-ea"/>
                <a:cs typeface="+mn-cs"/>
              </a:rPr>
              <a:t>gathered. For interactive processes, the operating system may keep a running average</a:t>
            </a:r>
          </a:p>
          <a:p>
            <a:r>
              <a:rPr lang="en-US" sz="1200" kern="1200" baseline="0" dirty="0">
                <a:solidFill>
                  <a:schemeClr val="tx1"/>
                </a:solidFill>
                <a:latin typeface="+mn-lt"/>
                <a:ea typeface="+mn-ea"/>
                <a:cs typeface="+mn-cs"/>
              </a:rPr>
              <a:t>of each “burst” for each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risk with SPN is the possibility of starvation for longer processes, as long</a:t>
            </a:r>
          </a:p>
          <a:p>
            <a:r>
              <a:rPr lang="en-US" sz="1200" kern="1200" baseline="0" dirty="0">
                <a:solidFill>
                  <a:schemeClr val="tx1"/>
                </a:solidFill>
                <a:latin typeface="+mn-lt"/>
                <a:ea typeface="+mn-ea"/>
                <a:cs typeface="+mn-cs"/>
              </a:rPr>
              <a:t>as there is a steady supply of shorter processes. On the other hand, although SPN</a:t>
            </a:r>
          </a:p>
          <a:p>
            <a:r>
              <a:rPr lang="en-US" sz="1200" kern="1200" baseline="0" dirty="0">
                <a:solidFill>
                  <a:schemeClr val="tx1"/>
                </a:solidFill>
                <a:latin typeface="+mn-lt"/>
                <a:ea typeface="+mn-ea"/>
                <a:cs typeface="+mn-cs"/>
              </a:rPr>
              <a:t>reduces the bias in favor of longer jobs, it still is not desirable for a time-sharing or</a:t>
            </a:r>
          </a:p>
          <a:p>
            <a:r>
              <a:rPr lang="en-US" sz="1200" kern="1200" baseline="0" dirty="0">
                <a:solidFill>
                  <a:schemeClr val="tx1"/>
                </a:solidFill>
                <a:latin typeface="+mn-lt"/>
                <a:ea typeface="+mn-ea"/>
                <a:cs typeface="+mn-cs"/>
              </a:rPr>
              <a:t>transaction processing environment because of the lack of preemption. Looking</a:t>
            </a:r>
          </a:p>
          <a:p>
            <a:r>
              <a:rPr lang="en-US" sz="1200" kern="1200" baseline="0" dirty="0">
                <a:solidFill>
                  <a:schemeClr val="tx1"/>
                </a:solidFill>
                <a:latin typeface="+mn-lt"/>
                <a:ea typeface="+mn-ea"/>
                <a:cs typeface="+mn-cs"/>
              </a:rPr>
              <a:t>back at our worst-case analysis described under FCFS, processes W, X, Y, and Z</a:t>
            </a:r>
          </a:p>
          <a:p>
            <a:r>
              <a:rPr lang="en-US" sz="1200" kern="1200" baseline="0" dirty="0">
                <a:solidFill>
                  <a:schemeClr val="tx1"/>
                </a:solidFill>
                <a:latin typeface="+mn-lt"/>
                <a:ea typeface="+mn-ea"/>
                <a:cs typeface="+mn-cs"/>
              </a:rPr>
              <a:t>will still execute in the same order, heavily penalizing the short process Y.</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22</a:t>
            </a:fld>
            <a:endParaRPr lang="en-US" dirty="0"/>
          </a:p>
        </p:txBody>
      </p:sp>
    </p:spTree>
    <p:extLst>
      <p:ext uri="{BB962C8B-B14F-4D97-AF65-F5344CB8AC3E}">
        <p14:creationId xmlns:p14="http://schemas.microsoft.com/office/powerpoint/2010/main" val="1083843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shortest remaining time (SRT) policy is a</a:t>
            </a:r>
          </a:p>
          <a:p>
            <a:r>
              <a:rPr lang="en-US" sz="1200" kern="1200" baseline="0" dirty="0">
                <a:solidFill>
                  <a:schemeClr val="tx1"/>
                </a:solidFill>
                <a:latin typeface="+mn-lt"/>
                <a:ea typeface="+mn-ea"/>
                <a:cs typeface="+mn-cs"/>
              </a:rPr>
              <a:t>preemptive version of SPN. In this case, the scheduler always chooses the process</a:t>
            </a:r>
          </a:p>
          <a:p>
            <a:r>
              <a:rPr lang="en-US" sz="1200" kern="1200" baseline="0" dirty="0">
                <a:solidFill>
                  <a:schemeClr val="tx1"/>
                </a:solidFill>
                <a:latin typeface="+mn-lt"/>
                <a:ea typeface="+mn-ea"/>
                <a:cs typeface="+mn-cs"/>
              </a:rPr>
              <a:t>that has the shortest expected remaining processing time. When a new process joins</a:t>
            </a:r>
          </a:p>
          <a:p>
            <a:r>
              <a:rPr lang="en-US" sz="1200" kern="1200" baseline="0" dirty="0">
                <a:solidFill>
                  <a:schemeClr val="tx1"/>
                </a:solidFill>
                <a:latin typeface="+mn-lt"/>
                <a:ea typeface="+mn-ea"/>
                <a:cs typeface="+mn-cs"/>
              </a:rPr>
              <a:t>the ready queue, it may in fact have a shorter remaining time than the currently</a:t>
            </a:r>
          </a:p>
          <a:p>
            <a:r>
              <a:rPr lang="en-US" sz="1200" kern="1200" baseline="0" dirty="0">
                <a:solidFill>
                  <a:schemeClr val="tx1"/>
                </a:solidFill>
                <a:latin typeface="+mn-lt"/>
                <a:ea typeface="+mn-ea"/>
                <a:cs typeface="+mn-cs"/>
              </a:rPr>
              <a:t>running process. Accordingly, the scheduler may preempt the current process when</a:t>
            </a:r>
          </a:p>
          <a:p>
            <a:r>
              <a:rPr lang="en-US" sz="1200" kern="1200" baseline="0" dirty="0">
                <a:solidFill>
                  <a:schemeClr val="tx1"/>
                </a:solidFill>
                <a:latin typeface="+mn-lt"/>
                <a:ea typeface="+mn-ea"/>
                <a:cs typeface="+mn-cs"/>
              </a:rPr>
              <a:t>a new process becomes ready. As with SPN, the scheduler must have an estimate of</a:t>
            </a:r>
          </a:p>
          <a:p>
            <a:r>
              <a:rPr lang="en-US" sz="1200" kern="1200" baseline="0" dirty="0">
                <a:solidFill>
                  <a:schemeClr val="tx1"/>
                </a:solidFill>
                <a:latin typeface="+mn-lt"/>
                <a:ea typeface="+mn-ea"/>
                <a:cs typeface="+mn-cs"/>
              </a:rPr>
              <a:t>processing time to perform the selection function, and there is a risk of starvation of</a:t>
            </a:r>
          </a:p>
          <a:p>
            <a:r>
              <a:rPr lang="en-US" sz="1200" kern="1200" baseline="0" dirty="0">
                <a:solidFill>
                  <a:schemeClr val="tx1"/>
                </a:solidFill>
                <a:latin typeface="+mn-lt"/>
                <a:ea typeface="+mn-ea"/>
                <a:cs typeface="+mn-cs"/>
              </a:rPr>
              <a:t>longer processes.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SRT does not have the bias in favor of long processes found in FCFS. Unlike</a:t>
            </a:r>
          </a:p>
          <a:p>
            <a:r>
              <a:rPr lang="en-US" sz="1200" kern="1200" baseline="0" dirty="0">
                <a:solidFill>
                  <a:schemeClr val="tx1"/>
                </a:solidFill>
                <a:latin typeface="+mn-lt"/>
                <a:ea typeface="+mn-ea"/>
                <a:cs typeface="+mn-cs"/>
              </a:rPr>
              <a:t>round robin, no additional interrupts are generated, reducing overhead. On the</a:t>
            </a:r>
          </a:p>
          <a:p>
            <a:r>
              <a:rPr lang="en-US" sz="1200" kern="1200" baseline="0" dirty="0">
                <a:solidFill>
                  <a:schemeClr val="tx1"/>
                </a:solidFill>
                <a:latin typeface="+mn-lt"/>
                <a:ea typeface="+mn-ea"/>
                <a:cs typeface="+mn-cs"/>
              </a:rPr>
              <a:t>other hand, elapsed service times must be recorded, contributing to overhead. SRT</a:t>
            </a:r>
          </a:p>
          <a:p>
            <a:r>
              <a:rPr lang="en-US" sz="1200" kern="1200" baseline="0" dirty="0">
                <a:solidFill>
                  <a:schemeClr val="tx1"/>
                </a:solidFill>
                <a:latin typeface="+mn-lt"/>
                <a:ea typeface="+mn-ea"/>
                <a:cs typeface="+mn-cs"/>
              </a:rPr>
              <a:t>should also give superior turnaround time performance to SPN, because a short job</a:t>
            </a:r>
          </a:p>
          <a:p>
            <a:r>
              <a:rPr lang="en-US" sz="1200" kern="1200" baseline="0" dirty="0">
                <a:solidFill>
                  <a:schemeClr val="tx1"/>
                </a:solidFill>
                <a:latin typeface="+mn-lt"/>
                <a:ea typeface="+mn-ea"/>
                <a:cs typeface="+mn-cs"/>
              </a:rPr>
              <a:t>is given immediate preference to a running longer job.</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Note that in our example ( see Table 9.5 ), the three shortest processes all receive</a:t>
            </a:r>
          </a:p>
          <a:p>
            <a:r>
              <a:rPr lang="en-US" sz="1200" kern="1200" baseline="0" dirty="0">
                <a:solidFill>
                  <a:schemeClr val="tx1"/>
                </a:solidFill>
                <a:latin typeface="+mn-lt"/>
                <a:ea typeface="+mn-ea"/>
                <a:cs typeface="+mn-cs"/>
              </a:rPr>
              <a:t>immediate service, yielding a normalized turnaround time for each of 1.0.</a:t>
            </a:r>
          </a:p>
          <a:p>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23</a:t>
            </a:fld>
            <a:endParaRPr lang="en-US" dirty="0"/>
          </a:p>
        </p:txBody>
      </p:sp>
    </p:spTree>
    <p:extLst>
      <p:ext uri="{BB962C8B-B14F-4D97-AF65-F5344CB8AC3E}">
        <p14:creationId xmlns:p14="http://schemas.microsoft.com/office/powerpoint/2010/main" val="30647864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In Table 9.5 , we have used the normalized</a:t>
            </a:r>
          </a:p>
          <a:p>
            <a:r>
              <a:rPr lang="en-US" sz="1200" kern="1200" baseline="0" dirty="0">
                <a:solidFill>
                  <a:schemeClr val="tx1"/>
                </a:solidFill>
                <a:latin typeface="+mn-lt"/>
                <a:ea typeface="+mn-ea"/>
                <a:cs typeface="+mn-cs"/>
              </a:rPr>
              <a:t>turnaround time, which is the ratio of turnaround time to actual service time, as a</a:t>
            </a:r>
          </a:p>
          <a:p>
            <a:r>
              <a:rPr lang="en-US" sz="1200" kern="1200" baseline="0" dirty="0">
                <a:solidFill>
                  <a:schemeClr val="tx1"/>
                </a:solidFill>
                <a:latin typeface="+mn-lt"/>
                <a:ea typeface="+mn-ea"/>
                <a:cs typeface="+mn-cs"/>
              </a:rPr>
              <a:t>figure of merit. For each individual process, we would like to minimize this ratio,</a:t>
            </a:r>
          </a:p>
          <a:p>
            <a:r>
              <a:rPr lang="en-US" sz="1200" kern="1200" baseline="0" dirty="0">
                <a:solidFill>
                  <a:schemeClr val="tx1"/>
                </a:solidFill>
                <a:latin typeface="+mn-lt"/>
                <a:ea typeface="+mn-ea"/>
                <a:cs typeface="+mn-cs"/>
              </a:rPr>
              <a:t>and we would like to minimize the average value over all processes. In general,</a:t>
            </a:r>
          </a:p>
          <a:p>
            <a:r>
              <a:rPr lang="en-US" sz="1200" kern="1200" baseline="0" dirty="0">
                <a:solidFill>
                  <a:schemeClr val="tx1"/>
                </a:solidFill>
                <a:latin typeface="+mn-lt"/>
                <a:ea typeface="+mn-ea"/>
                <a:cs typeface="+mn-cs"/>
              </a:rPr>
              <a:t>we cannot know ahead of time what the service time is going to be, but we can</a:t>
            </a:r>
          </a:p>
          <a:p>
            <a:r>
              <a:rPr lang="en-US" sz="1200" kern="1200" baseline="0" dirty="0">
                <a:solidFill>
                  <a:schemeClr val="tx1"/>
                </a:solidFill>
                <a:latin typeface="+mn-lt"/>
                <a:ea typeface="+mn-ea"/>
                <a:cs typeface="+mn-cs"/>
              </a:rPr>
              <a:t>approximate it, either based on past history or some input from the user or a</a:t>
            </a:r>
          </a:p>
          <a:p>
            <a:r>
              <a:rPr lang="en-US" sz="1200" kern="1200" baseline="0" dirty="0">
                <a:solidFill>
                  <a:schemeClr val="tx1"/>
                </a:solidFill>
                <a:latin typeface="+mn-lt"/>
                <a:ea typeface="+mn-ea"/>
                <a:cs typeface="+mn-cs"/>
              </a:rPr>
              <a:t>configuration manager.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Thus, our scheduling rule becomes the following: when the current process</a:t>
            </a:r>
          </a:p>
          <a:p>
            <a:r>
              <a:rPr lang="en-US" sz="1200" kern="1200" baseline="0" dirty="0">
                <a:solidFill>
                  <a:schemeClr val="tx1"/>
                </a:solidFill>
                <a:latin typeface="+mn-lt"/>
                <a:ea typeface="+mn-ea"/>
                <a:cs typeface="+mn-cs"/>
              </a:rPr>
              <a:t>completes or is blocked, choose the ready process with the greatest value of </a:t>
            </a:r>
            <a:r>
              <a:rPr lang="en-US" sz="1200" i="1" kern="1200" baseline="0" dirty="0">
                <a:solidFill>
                  <a:schemeClr val="tx1"/>
                </a:solidFill>
                <a:latin typeface="+mn-lt"/>
                <a:ea typeface="+mn-ea"/>
                <a:cs typeface="+mn-cs"/>
              </a:rPr>
              <a:t>R .</a:t>
            </a:r>
          </a:p>
          <a:p>
            <a:r>
              <a:rPr lang="en-US" sz="1200" kern="1200" baseline="0" dirty="0">
                <a:solidFill>
                  <a:schemeClr val="tx1"/>
                </a:solidFill>
                <a:latin typeface="+mn-lt"/>
                <a:ea typeface="+mn-ea"/>
                <a:cs typeface="+mn-cs"/>
              </a:rPr>
              <a:t>This approach is attractive because it accounts for the age of the process. While</a:t>
            </a:r>
          </a:p>
          <a:p>
            <a:r>
              <a:rPr lang="en-US" sz="1200" kern="1200" baseline="0" dirty="0">
                <a:solidFill>
                  <a:schemeClr val="tx1"/>
                </a:solidFill>
                <a:latin typeface="+mn-lt"/>
                <a:ea typeface="+mn-ea"/>
                <a:cs typeface="+mn-cs"/>
              </a:rPr>
              <a:t>shorter jobs are favored (a smaller denominator yields a larger ratio), aging without</a:t>
            </a:r>
          </a:p>
          <a:p>
            <a:r>
              <a:rPr lang="en-US" sz="1200" kern="1200" baseline="0" dirty="0">
                <a:solidFill>
                  <a:schemeClr val="tx1"/>
                </a:solidFill>
                <a:latin typeface="+mn-lt"/>
                <a:ea typeface="+mn-ea"/>
                <a:cs typeface="+mn-cs"/>
              </a:rPr>
              <a:t>service increases the ratio so that a longer process will eventually get past competing</a:t>
            </a:r>
          </a:p>
          <a:p>
            <a:r>
              <a:rPr lang="en-US" sz="1200" kern="1200" baseline="0" dirty="0">
                <a:solidFill>
                  <a:schemeClr val="tx1"/>
                </a:solidFill>
                <a:latin typeface="+mn-lt"/>
                <a:ea typeface="+mn-ea"/>
                <a:cs typeface="+mn-cs"/>
              </a:rPr>
              <a:t>shorter jobs.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As with SRT and SPN, the expected service time must be estimated to use</a:t>
            </a:r>
          </a:p>
          <a:p>
            <a:r>
              <a:rPr lang="en-US" sz="1200" kern="1200" baseline="0" dirty="0">
                <a:solidFill>
                  <a:schemeClr val="tx1"/>
                </a:solidFill>
                <a:latin typeface="+mn-lt"/>
                <a:ea typeface="+mn-ea"/>
                <a:cs typeface="+mn-cs"/>
              </a:rPr>
              <a:t>highest response ratio next (HRRN).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24</a:t>
            </a:fld>
            <a:endParaRPr lang="en-US" dirty="0"/>
          </a:p>
        </p:txBody>
      </p:sp>
    </p:spTree>
    <p:extLst>
      <p:ext uri="{BB962C8B-B14F-4D97-AF65-F5344CB8AC3E}">
        <p14:creationId xmlns:p14="http://schemas.microsoft.com/office/powerpoint/2010/main" val="3841562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dirty="0">
                <a:solidFill>
                  <a:schemeClr val="tx1"/>
                </a:solidFill>
                <a:effectLst/>
                <a:latin typeface="+mn-lt"/>
                <a:ea typeface="+mn-ea"/>
                <a:cs typeface="+mn-cs"/>
              </a:rPr>
              <a:t> If we have no indication of the relative length of various processes, then</a:t>
            </a:r>
          </a:p>
          <a:p>
            <a:r>
              <a:rPr lang="en-US" sz="1200" kern="1200" dirty="0">
                <a:solidFill>
                  <a:schemeClr val="tx1"/>
                </a:solidFill>
                <a:effectLst/>
                <a:latin typeface="+mn-lt"/>
                <a:ea typeface="+mn-ea"/>
                <a:cs typeface="+mn-cs"/>
              </a:rPr>
              <a:t>none of SPN, SRT, and HRRN can be used. Another way of establishing a preference</a:t>
            </a:r>
          </a:p>
          <a:p>
            <a:r>
              <a:rPr lang="en-US" sz="1200" kern="1200" dirty="0">
                <a:solidFill>
                  <a:schemeClr val="tx1"/>
                </a:solidFill>
                <a:effectLst/>
                <a:latin typeface="+mn-lt"/>
                <a:ea typeface="+mn-ea"/>
                <a:cs typeface="+mn-cs"/>
              </a:rPr>
              <a:t>for shorter jobs is to penalize jobs that have been running longer. In other words, if</a:t>
            </a:r>
          </a:p>
          <a:p>
            <a:r>
              <a:rPr lang="en-US" sz="1200" kern="1200" dirty="0">
                <a:solidFill>
                  <a:schemeClr val="tx1"/>
                </a:solidFill>
                <a:effectLst/>
                <a:latin typeface="+mn-lt"/>
                <a:ea typeface="+mn-ea"/>
                <a:cs typeface="+mn-cs"/>
              </a:rPr>
              <a:t>we cannot focus on the time remaining to execute, let us focus on the time spent in</a:t>
            </a:r>
          </a:p>
          <a:p>
            <a:r>
              <a:rPr lang="en-US" sz="1200" kern="1200" dirty="0">
                <a:solidFill>
                  <a:schemeClr val="tx1"/>
                </a:solidFill>
                <a:effectLst/>
                <a:latin typeface="+mn-lt"/>
                <a:ea typeface="+mn-ea"/>
                <a:cs typeface="+mn-cs"/>
              </a:rPr>
              <a:t>execution so far.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way to do this is as follows. Scheduling is done on a preemptive (at time</a:t>
            </a:r>
          </a:p>
          <a:p>
            <a:r>
              <a:rPr lang="en-US" sz="1200" kern="1200" dirty="0">
                <a:solidFill>
                  <a:schemeClr val="tx1"/>
                </a:solidFill>
                <a:effectLst/>
                <a:latin typeface="+mn-lt"/>
                <a:ea typeface="+mn-ea"/>
                <a:cs typeface="+mn-cs"/>
              </a:rPr>
              <a:t>quantum) basis, and a dynamic priority mechanism is used. When a process first</a:t>
            </a:r>
          </a:p>
          <a:p>
            <a:r>
              <a:rPr lang="en-US" sz="1200" kern="1200" dirty="0">
                <a:solidFill>
                  <a:schemeClr val="tx1"/>
                </a:solidFill>
                <a:effectLst/>
                <a:latin typeface="+mn-lt"/>
                <a:ea typeface="+mn-ea"/>
                <a:cs typeface="+mn-cs"/>
              </a:rPr>
              <a:t>enters the system, it is placed in RQ0 (see Figure 9.4). After its first preemption,</a:t>
            </a:r>
          </a:p>
          <a:p>
            <a:r>
              <a:rPr lang="en-US" sz="1200" kern="1200" dirty="0">
                <a:solidFill>
                  <a:schemeClr val="tx1"/>
                </a:solidFill>
                <a:effectLst/>
                <a:latin typeface="+mn-lt"/>
                <a:ea typeface="+mn-ea"/>
                <a:cs typeface="+mn-cs"/>
              </a:rPr>
              <a:t>when it returns to the Ready state, it is placed in RQ1. Each subsequent time that</a:t>
            </a:r>
          </a:p>
          <a:p>
            <a:r>
              <a:rPr lang="en-US" sz="1200" kern="1200" dirty="0">
                <a:solidFill>
                  <a:schemeClr val="tx1"/>
                </a:solidFill>
                <a:effectLst/>
                <a:latin typeface="+mn-lt"/>
                <a:ea typeface="+mn-ea"/>
                <a:cs typeface="+mn-cs"/>
              </a:rPr>
              <a:t>it is preempted, it is demoted to the next lower-priority queue. A short process will</a:t>
            </a:r>
          </a:p>
          <a:p>
            <a:r>
              <a:rPr lang="en-US" sz="1200" kern="1200" dirty="0">
                <a:solidFill>
                  <a:schemeClr val="tx1"/>
                </a:solidFill>
                <a:effectLst/>
                <a:latin typeface="+mn-lt"/>
                <a:ea typeface="+mn-ea"/>
                <a:cs typeface="+mn-cs"/>
              </a:rPr>
              <a:t>complete quickly, without migrating very far down the hierarchy of ready queues.</a:t>
            </a:r>
          </a:p>
          <a:p>
            <a:r>
              <a:rPr lang="en-US" sz="1200" kern="1200" dirty="0">
                <a:solidFill>
                  <a:schemeClr val="tx1"/>
                </a:solidFill>
                <a:effectLst/>
                <a:latin typeface="+mn-lt"/>
                <a:ea typeface="+mn-ea"/>
                <a:cs typeface="+mn-cs"/>
              </a:rPr>
              <a:t>A longer process will gradually drift downward. Thus, newer, shorter processes are</a:t>
            </a:r>
          </a:p>
          <a:p>
            <a:r>
              <a:rPr lang="en-US" sz="1200" kern="1200" dirty="0">
                <a:solidFill>
                  <a:schemeClr val="tx1"/>
                </a:solidFill>
                <a:effectLst/>
                <a:latin typeface="+mn-lt"/>
                <a:ea typeface="+mn-ea"/>
                <a:cs typeface="+mn-cs"/>
              </a:rPr>
              <a:t>favored over older, longer processes. Within each queue, except the lowest-priority</a:t>
            </a:r>
          </a:p>
          <a:p>
            <a:r>
              <a:rPr lang="en-US" sz="1200" kern="1200" dirty="0">
                <a:solidFill>
                  <a:schemeClr val="tx1"/>
                </a:solidFill>
                <a:effectLst/>
                <a:latin typeface="+mn-lt"/>
                <a:ea typeface="+mn-ea"/>
                <a:cs typeface="+mn-cs"/>
              </a:rPr>
              <a:t>queue, a simple FCFS mechanism is used. Once in the lowest-priority queue, a process</a:t>
            </a:r>
          </a:p>
          <a:p>
            <a:endParaRPr lang="en-US" sz="1200" b="0" kern="1200" baseline="0" dirty="0">
              <a:solidFill>
                <a:schemeClr val="tx1"/>
              </a:solidFill>
              <a:latin typeface="+mn-lt"/>
              <a:ea typeface="+mn-ea"/>
              <a:cs typeface="+mn-cs"/>
            </a:endParaRP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Figure 9.10 illustrates the feedback scheduling mechanism by showing the</a:t>
            </a:r>
          </a:p>
          <a:p>
            <a:r>
              <a:rPr lang="en-US" sz="1200" b="0" kern="1200" baseline="0" dirty="0">
                <a:solidFill>
                  <a:schemeClr val="tx1"/>
                </a:solidFill>
                <a:latin typeface="+mn-lt"/>
                <a:ea typeface="+mn-ea"/>
                <a:cs typeface="+mn-cs"/>
              </a:rPr>
              <a:t>path that a process will follow through the various queues. This approach is known</a:t>
            </a:r>
          </a:p>
          <a:p>
            <a:r>
              <a:rPr lang="en-US" sz="1200" b="0" kern="1200" baseline="0" dirty="0">
                <a:solidFill>
                  <a:schemeClr val="tx1"/>
                </a:solidFill>
                <a:latin typeface="+mn-lt"/>
                <a:ea typeface="+mn-ea"/>
                <a:cs typeface="+mn-cs"/>
              </a:rPr>
              <a:t>as multilevel feedback , meaning that the operating system allocates the processor</a:t>
            </a:r>
          </a:p>
          <a:p>
            <a:r>
              <a:rPr lang="en-US" sz="1200" kern="1200" baseline="0" dirty="0">
                <a:solidFill>
                  <a:schemeClr val="tx1"/>
                </a:solidFill>
                <a:latin typeface="+mn-lt"/>
                <a:ea typeface="+mn-ea"/>
                <a:cs typeface="+mn-cs"/>
              </a:rPr>
              <a:t>to a process and, when the process blocks or is preempted, feeds it back into one of</a:t>
            </a:r>
          </a:p>
          <a:p>
            <a:r>
              <a:rPr lang="en-US" sz="1200" kern="1200" baseline="0" dirty="0">
                <a:solidFill>
                  <a:schemeClr val="tx1"/>
                </a:solidFill>
                <a:latin typeface="+mn-lt"/>
                <a:ea typeface="+mn-ea"/>
                <a:cs typeface="+mn-cs"/>
              </a:rPr>
              <a:t>several priority queues.</a:t>
            </a:r>
          </a:p>
          <a:p>
            <a:endParaRPr lang="en-US" sz="1200" kern="1200" baseline="0" dirty="0">
              <a:solidFill>
                <a:schemeClr val="tx1"/>
              </a:solidFill>
              <a:latin typeface="+mn-lt"/>
              <a:ea typeface="+mn-ea"/>
              <a:cs typeface="+mn-cs"/>
            </a:endParaRPr>
          </a:p>
          <a:p>
            <a:r>
              <a:rPr lang="en-US" sz="1200" kern="1200" dirty="0">
                <a:solidFill>
                  <a:schemeClr val="tx1"/>
                </a:solidFill>
                <a:effectLst/>
                <a:latin typeface="+mn-lt"/>
                <a:ea typeface="+mn-ea"/>
                <a:cs typeface="+mn-cs"/>
              </a:rPr>
              <a:t> There are a number of variations on this scheme. A simple version is to perform</a:t>
            </a:r>
          </a:p>
          <a:p>
            <a:r>
              <a:rPr lang="en-US" sz="1200" kern="1200" dirty="0">
                <a:solidFill>
                  <a:schemeClr val="tx1"/>
                </a:solidFill>
                <a:effectLst/>
                <a:latin typeface="+mn-lt"/>
                <a:ea typeface="+mn-ea"/>
                <a:cs typeface="+mn-cs"/>
              </a:rPr>
              <a:t>preemption in the same fashion as for round robin: at periodic intervals. Our example</a:t>
            </a:r>
          </a:p>
          <a:p>
            <a:r>
              <a:rPr lang="en-US" sz="1200" kern="1200" dirty="0">
                <a:solidFill>
                  <a:schemeClr val="tx1"/>
                </a:solidFill>
                <a:effectLst/>
                <a:latin typeface="+mn-lt"/>
                <a:ea typeface="+mn-ea"/>
                <a:cs typeface="+mn-cs"/>
              </a:rPr>
              <a:t>shows this (see Figure 9.5 and Table 9.5) for a quantum of one time unit. Note that</a:t>
            </a:r>
          </a:p>
          <a:p>
            <a:r>
              <a:rPr lang="en-US" sz="1200" kern="1200" dirty="0">
                <a:solidFill>
                  <a:schemeClr val="tx1"/>
                </a:solidFill>
                <a:effectLst/>
                <a:latin typeface="+mn-lt"/>
                <a:ea typeface="+mn-ea"/>
                <a:cs typeface="+mn-cs"/>
              </a:rPr>
              <a:t>in this case, the behavior is similar to round robin with a time quantum of q =  1.</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Even with the allowance for greater time allocation at lower priority, a longer</a:t>
            </a:r>
          </a:p>
          <a:p>
            <a:r>
              <a:rPr lang="en-US" sz="1200" kern="1200" dirty="0">
                <a:solidFill>
                  <a:schemeClr val="tx1"/>
                </a:solidFill>
                <a:effectLst/>
                <a:latin typeface="+mn-lt"/>
                <a:ea typeface="+mn-ea"/>
                <a:cs typeface="+mn-cs"/>
              </a:rPr>
              <a:t>process may still suffer starvation. A possible remedy is to promote a process to a</a:t>
            </a:r>
          </a:p>
          <a:p>
            <a:r>
              <a:rPr lang="en-US" sz="1200" kern="1200" dirty="0">
                <a:solidFill>
                  <a:schemeClr val="tx1"/>
                </a:solidFill>
                <a:effectLst/>
                <a:latin typeface="+mn-lt"/>
                <a:ea typeface="+mn-ea"/>
                <a:cs typeface="+mn-cs"/>
              </a:rPr>
              <a:t>higher-priority queue after it spends a certain amount of time waiting for service in</a:t>
            </a:r>
          </a:p>
          <a:p>
            <a:r>
              <a:rPr lang="en-US" sz="1200" kern="1200" dirty="0">
                <a:solidFill>
                  <a:schemeClr val="tx1"/>
                </a:solidFill>
                <a:effectLst/>
                <a:latin typeface="+mn-lt"/>
                <a:ea typeface="+mn-ea"/>
                <a:cs typeface="+mn-cs"/>
              </a:rPr>
              <a:t>its current queue.</a:t>
            </a:r>
          </a:p>
          <a:p>
            <a:endParaRPr lang="en-US" sz="1200" kern="1200" dirty="0">
              <a:solidFill>
                <a:schemeClr val="tx1"/>
              </a:solidFill>
              <a:effectLst/>
              <a:latin typeface="+mn-lt"/>
              <a:ea typeface="+mn-ea"/>
              <a:cs typeface="+mn-cs"/>
            </a:endParaRPr>
          </a:p>
          <a:p>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25</a:t>
            </a:fld>
            <a:endParaRPr lang="en-US" dirty="0"/>
          </a:p>
        </p:txBody>
      </p:sp>
    </p:spTree>
    <p:extLst>
      <p:ext uri="{BB962C8B-B14F-4D97-AF65-F5344CB8AC3E}">
        <p14:creationId xmlns:p14="http://schemas.microsoft.com/office/powerpoint/2010/main" val="18354140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a:solidFill>
                  <a:schemeClr val="tx1"/>
                </a:solidFill>
                <a:latin typeface="+mn-lt"/>
                <a:ea typeface="+mn-ea"/>
                <a:cs typeface="+mn-cs"/>
              </a:rPr>
              <a:t>There are a number of variations on this scheme. A simple version is to perform</a:t>
            </a:r>
          </a:p>
          <a:p>
            <a:r>
              <a:rPr lang="en-US" sz="1200" kern="1200" baseline="0" dirty="0">
                <a:solidFill>
                  <a:schemeClr val="tx1"/>
                </a:solidFill>
                <a:latin typeface="+mn-lt"/>
                <a:ea typeface="+mn-ea"/>
                <a:cs typeface="+mn-cs"/>
              </a:rPr>
              <a:t>preemption in the same fashion as for round robin: at periodic intervals. Our example</a:t>
            </a:r>
          </a:p>
          <a:p>
            <a:r>
              <a:rPr lang="en-US" sz="1200" kern="1200" baseline="0" dirty="0">
                <a:solidFill>
                  <a:schemeClr val="tx1"/>
                </a:solidFill>
                <a:latin typeface="+mn-lt"/>
                <a:ea typeface="+mn-ea"/>
                <a:cs typeface="+mn-cs"/>
              </a:rPr>
              <a:t>shows this ( Figure 9.5 and Table 9.5 ) for a quantum of one time unit. Note that in</a:t>
            </a:r>
          </a:p>
          <a:p>
            <a:r>
              <a:rPr lang="en-US" sz="1200" kern="1200" baseline="0" dirty="0">
                <a:solidFill>
                  <a:schemeClr val="tx1"/>
                </a:solidFill>
                <a:latin typeface="+mn-lt"/>
                <a:ea typeface="+mn-ea"/>
                <a:cs typeface="+mn-cs"/>
              </a:rPr>
              <a:t>this case, the behavior is similar to round robin with a time quantum of 1.</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One problem with the simple scheme just outlined is that the turnaround time</a:t>
            </a:r>
          </a:p>
          <a:p>
            <a:r>
              <a:rPr lang="en-US" sz="1200" kern="1200" baseline="0" dirty="0">
                <a:solidFill>
                  <a:schemeClr val="tx1"/>
                </a:solidFill>
                <a:latin typeface="+mn-lt"/>
                <a:ea typeface="+mn-ea"/>
                <a:cs typeface="+mn-cs"/>
              </a:rPr>
              <a:t>of longer processes can stretch out alarmingly. Indeed, it is possible for starvation to</a:t>
            </a:r>
          </a:p>
          <a:p>
            <a:r>
              <a:rPr lang="en-US" sz="1200" kern="1200" baseline="0" dirty="0">
                <a:solidFill>
                  <a:schemeClr val="tx1"/>
                </a:solidFill>
                <a:latin typeface="+mn-lt"/>
                <a:ea typeface="+mn-ea"/>
                <a:cs typeface="+mn-cs"/>
              </a:rPr>
              <a:t>occur if new jobs are entering the system frequently. To compensate for this, we can</a:t>
            </a:r>
          </a:p>
          <a:p>
            <a:r>
              <a:rPr lang="en-US" sz="1200" kern="1200" baseline="0" dirty="0">
                <a:solidFill>
                  <a:schemeClr val="tx1"/>
                </a:solidFill>
                <a:latin typeface="+mn-lt"/>
                <a:ea typeface="+mn-ea"/>
                <a:cs typeface="+mn-cs"/>
              </a:rPr>
              <a:t>vary the preemption times according to the queue: A process scheduled from RQ0</a:t>
            </a:r>
          </a:p>
          <a:p>
            <a:r>
              <a:rPr lang="en-US" sz="1200" kern="1200" baseline="0" dirty="0">
                <a:solidFill>
                  <a:schemeClr val="tx1"/>
                </a:solidFill>
                <a:latin typeface="+mn-lt"/>
                <a:ea typeface="+mn-ea"/>
                <a:cs typeface="+mn-cs"/>
              </a:rPr>
              <a:t>is allowed to execute for one time unit and then is preempted; a process scheduled</a:t>
            </a:r>
          </a:p>
          <a:p>
            <a:r>
              <a:rPr lang="en-US" sz="1200" kern="1200" baseline="0" dirty="0">
                <a:solidFill>
                  <a:schemeClr val="tx1"/>
                </a:solidFill>
                <a:latin typeface="+mn-lt"/>
                <a:ea typeface="+mn-ea"/>
                <a:cs typeface="+mn-cs"/>
              </a:rPr>
              <a:t>from RQ1 is allowed to execute two time units, and so on. In general, a process</a:t>
            </a:r>
          </a:p>
          <a:p>
            <a:r>
              <a:rPr lang="en-US" sz="1200" kern="1200" baseline="0" dirty="0">
                <a:solidFill>
                  <a:schemeClr val="tx1"/>
                </a:solidFill>
                <a:latin typeface="+mn-lt"/>
                <a:ea typeface="+mn-ea"/>
                <a:cs typeface="+mn-cs"/>
              </a:rPr>
              <a:t>scheduled from RQ </a:t>
            </a:r>
            <a:r>
              <a:rPr lang="en-US" sz="1200" i="1" kern="1200" baseline="0" dirty="0" err="1">
                <a:solidFill>
                  <a:schemeClr val="tx1"/>
                </a:solidFill>
                <a:latin typeface="+mn-lt"/>
                <a:ea typeface="+mn-ea"/>
                <a:cs typeface="+mn-cs"/>
              </a:rPr>
              <a:t>i</a:t>
            </a:r>
            <a:r>
              <a:rPr lang="en-US" sz="1200" i="1" kern="1200" baseline="0" dirty="0">
                <a:solidFill>
                  <a:schemeClr val="tx1"/>
                </a:solidFill>
                <a:latin typeface="+mn-lt"/>
                <a:ea typeface="+mn-ea"/>
                <a:cs typeface="+mn-cs"/>
              </a:rPr>
              <a:t> is allowed to execute 2^i time units before preemption. This</a:t>
            </a:r>
          </a:p>
          <a:p>
            <a:r>
              <a:rPr lang="en-US" sz="1200" kern="1200" baseline="0" dirty="0">
                <a:solidFill>
                  <a:schemeClr val="tx1"/>
                </a:solidFill>
                <a:latin typeface="+mn-lt"/>
                <a:ea typeface="+mn-ea"/>
                <a:cs typeface="+mn-cs"/>
              </a:rPr>
              <a:t>scheme is illustrated for our example in Figure 9.5 and Table 9.5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Even with the allowance for greater time allocation at lower priority, a longer</a:t>
            </a:r>
          </a:p>
          <a:p>
            <a:r>
              <a:rPr lang="en-US" sz="1200" kern="1200" baseline="0" dirty="0">
                <a:solidFill>
                  <a:schemeClr val="tx1"/>
                </a:solidFill>
                <a:latin typeface="+mn-lt"/>
                <a:ea typeface="+mn-ea"/>
                <a:cs typeface="+mn-cs"/>
              </a:rPr>
              <a:t>process may still suffer starvation. A possible remedy is to promote a process to a</a:t>
            </a:r>
          </a:p>
          <a:p>
            <a:r>
              <a:rPr lang="en-US" sz="1200" kern="1200" baseline="0" dirty="0">
                <a:solidFill>
                  <a:schemeClr val="tx1"/>
                </a:solidFill>
                <a:latin typeface="+mn-lt"/>
                <a:ea typeface="+mn-ea"/>
                <a:cs typeface="+mn-cs"/>
              </a:rPr>
              <a:t>higher-priority queue after it spends a certain amount of time waiting for service in</a:t>
            </a:r>
          </a:p>
          <a:p>
            <a:r>
              <a:rPr lang="en-US" sz="1200" kern="1200" baseline="0" dirty="0">
                <a:solidFill>
                  <a:schemeClr val="tx1"/>
                </a:solidFill>
                <a:latin typeface="+mn-lt"/>
                <a:ea typeface="+mn-ea"/>
                <a:cs typeface="+mn-cs"/>
              </a:rPr>
              <a:t>its current queue.</a:t>
            </a:r>
            <a:endParaRPr lang="en-US" dirty="0"/>
          </a:p>
          <a:p>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mn-lt"/>
                <a:ea typeface="+mn-ea"/>
                <a:cs typeface="+mn-cs"/>
              </a:rPr>
              <a:t>All of the scheduling algorithms discussed so far treat the collection of ready</a:t>
            </a:r>
          </a:p>
          <a:p>
            <a:r>
              <a:rPr lang="en-US" sz="1200" kern="1200" baseline="0" dirty="0">
                <a:solidFill>
                  <a:schemeClr val="tx1"/>
                </a:solidFill>
                <a:latin typeface="+mn-lt"/>
                <a:ea typeface="+mn-ea"/>
                <a:cs typeface="+mn-cs"/>
              </a:rPr>
              <a:t>processes as a single pool of processes from which to select the next running process.</a:t>
            </a:r>
          </a:p>
          <a:p>
            <a:r>
              <a:rPr lang="en-US" sz="1200" kern="1200" baseline="0" dirty="0">
                <a:solidFill>
                  <a:schemeClr val="tx1"/>
                </a:solidFill>
                <a:latin typeface="+mn-lt"/>
                <a:ea typeface="+mn-ea"/>
                <a:cs typeface="+mn-cs"/>
              </a:rPr>
              <a:t>This pool may be broken down by priority but is otherwise homogeneous.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However, in a multiuser system, if individual user applications or jobs may be</a:t>
            </a:r>
          </a:p>
          <a:p>
            <a:r>
              <a:rPr lang="en-US" sz="1200" kern="1200" baseline="0" dirty="0">
                <a:solidFill>
                  <a:schemeClr val="tx1"/>
                </a:solidFill>
                <a:latin typeface="+mn-lt"/>
                <a:ea typeface="+mn-ea"/>
                <a:cs typeface="+mn-cs"/>
              </a:rPr>
              <a:t>organized as multiple processes (or threads), then there is a structure to the collection</a:t>
            </a:r>
          </a:p>
          <a:p>
            <a:r>
              <a:rPr lang="en-US" sz="1200" kern="1200" baseline="0" dirty="0">
                <a:solidFill>
                  <a:schemeClr val="tx1"/>
                </a:solidFill>
                <a:latin typeface="+mn-lt"/>
                <a:ea typeface="+mn-ea"/>
                <a:cs typeface="+mn-cs"/>
              </a:rPr>
              <a:t>of processes that is not recognized by a traditional scheduler. From the user’s</a:t>
            </a:r>
          </a:p>
          <a:p>
            <a:r>
              <a:rPr lang="en-US" sz="1200" kern="1200" baseline="0" dirty="0">
                <a:solidFill>
                  <a:schemeClr val="tx1"/>
                </a:solidFill>
                <a:latin typeface="+mn-lt"/>
                <a:ea typeface="+mn-ea"/>
                <a:cs typeface="+mn-cs"/>
              </a:rPr>
              <a:t>point of view, the concern is not how a particular process performs but rather how</a:t>
            </a:r>
          </a:p>
          <a:p>
            <a:r>
              <a:rPr lang="en-US" sz="1200" kern="1200" baseline="0" dirty="0">
                <a:solidFill>
                  <a:schemeClr val="tx1"/>
                </a:solidFill>
                <a:latin typeface="+mn-lt"/>
                <a:ea typeface="+mn-ea"/>
                <a:cs typeface="+mn-cs"/>
              </a:rPr>
              <a:t>his or her set of processes, which constitute a single application, performs. Thus, it</a:t>
            </a:r>
          </a:p>
          <a:p>
            <a:r>
              <a:rPr lang="en-US" sz="1200" kern="1200" baseline="0" dirty="0">
                <a:solidFill>
                  <a:schemeClr val="tx1"/>
                </a:solidFill>
                <a:latin typeface="+mn-lt"/>
                <a:ea typeface="+mn-ea"/>
                <a:cs typeface="+mn-cs"/>
              </a:rPr>
              <a:t>would be attractive to make scheduling decisions on the basis of these process sets.</a:t>
            </a:r>
          </a:p>
          <a:p>
            <a:r>
              <a:rPr lang="en-US" sz="1200" kern="1200" baseline="0" dirty="0">
                <a:solidFill>
                  <a:schemeClr val="tx1"/>
                </a:solidFill>
                <a:latin typeface="+mn-lt"/>
                <a:ea typeface="+mn-ea"/>
                <a:cs typeface="+mn-cs"/>
              </a:rPr>
              <a:t>This approach is generally known as fair-share scheduling. Further, the concept can</a:t>
            </a:r>
          </a:p>
          <a:p>
            <a:r>
              <a:rPr lang="en-US" sz="1200" kern="1200" baseline="0" dirty="0">
                <a:solidFill>
                  <a:schemeClr val="tx1"/>
                </a:solidFill>
                <a:latin typeface="+mn-lt"/>
                <a:ea typeface="+mn-ea"/>
                <a:cs typeface="+mn-cs"/>
              </a:rPr>
              <a:t>be extended to groups of users, even if each user is represented by a single process.</a:t>
            </a:r>
          </a:p>
          <a:p>
            <a:r>
              <a:rPr lang="en-US" sz="1200" kern="1200" baseline="0" dirty="0">
                <a:solidFill>
                  <a:schemeClr val="tx1"/>
                </a:solidFill>
                <a:latin typeface="+mn-lt"/>
                <a:ea typeface="+mn-ea"/>
                <a:cs typeface="+mn-cs"/>
              </a:rPr>
              <a:t>For example, in a time-sharing system, we might wish to consider all of the users</a:t>
            </a:r>
          </a:p>
          <a:p>
            <a:r>
              <a:rPr lang="en-US" sz="1200" kern="1200" baseline="0" dirty="0">
                <a:solidFill>
                  <a:schemeClr val="tx1"/>
                </a:solidFill>
                <a:latin typeface="+mn-lt"/>
                <a:ea typeface="+mn-ea"/>
                <a:cs typeface="+mn-cs"/>
              </a:rPr>
              <a:t>from a given department to be members of the same group. Scheduling decisions</a:t>
            </a:r>
          </a:p>
          <a:p>
            <a:r>
              <a:rPr lang="en-US" sz="1200" kern="1200" baseline="0" dirty="0">
                <a:solidFill>
                  <a:schemeClr val="tx1"/>
                </a:solidFill>
                <a:latin typeface="+mn-lt"/>
                <a:ea typeface="+mn-ea"/>
                <a:cs typeface="+mn-cs"/>
              </a:rPr>
              <a:t>could then be made that attempt to give each group similar service. Thus, if a large</a:t>
            </a:r>
          </a:p>
          <a:p>
            <a:r>
              <a:rPr lang="en-US" sz="1200" kern="1200" baseline="0" dirty="0">
                <a:solidFill>
                  <a:schemeClr val="tx1"/>
                </a:solidFill>
                <a:latin typeface="+mn-lt"/>
                <a:ea typeface="+mn-ea"/>
                <a:cs typeface="+mn-cs"/>
              </a:rPr>
              <a:t>number of people from one department log onto the system, we would like to see</a:t>
            </a:r>
          </a:p>
          <a:p>
            <a:r>
              <a:rPr lang="en-US" sz="1200" kern="1200" baseline="0" dirty="0">
                <a:solidFill>
                  <a:schemeClr val="tx1"/>
                </a:solidFill>
                <a:latin typeface="+mn-lt"/>
                <a:ea typeface="+mn-ea"/>
                <a:cs typeface="+mn-cs"/>
              </a:rPr>
              <a:t>response time degradation primarily affect members of that department rather than</a:t>
            </a:r>
          </a:p>
          <a:p>
            <a:r>
              <a:rPr lang="en-US" sz="1200" kern="1200" baseline="0" dirty="0">
                <a:solidFill>
                  <a:schemeClr val="tx1"/>
                </a:solidFill>
                <a:latin typeface="+mn-lt"/>
                <a:ea typeface="+mn-ea"/>
                <a:cs typeface="+mn-cs"/>
              </a:rPr>
              <a:t>users from other departments.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term </a:t>
            </a:r>
            <a:r>
              <a:rPr lang="en-US" sz="1200" i="1" kern="1200" baseline="0" dirty="0">
                <a:solidFill>
                  <a:schemeClr val="tx1"/>
                </a:solidFill>
                <a:latin typeface="+mn-lt"/>
                <a:ea typeface="+mn-ea"/>
                <a:cs typeface="+mn-cs"/>
              </a:rPr>
              <a:t>fair share indicates the philosophy behind such a scheduler. Each</a:t>
            </a:r>
          </a:p>
          <a:p>
            <a:r>
              <a:rPr lang="en-US" sz="1200" kern="1200" baseline="0" dirty="0">
                <a:solidFill>
                  <a:schemeClr val="tx1"/>
                </a:solidFill>
                <a:latin typeface="+mn-lt"/>
                <a:ea typeface="+mn-ea"/>
                <a:cs typeface="+mn-cs"/>
              </a:rPr>
              <a:t>user is assigned a weighting of some sort that defines that user’s share of system</a:t>
            </a:r>
          </a:p>
          <a:p>
            <a:r>
              <a:rPr lang="en-US" sz="1200" kern="1200" baseline="0" dirty="0">
                <a:solidFill>
                  <a:schemeClr val="tx1"/>
                </a:solidFill>
                <a:latin typeface="+mn-lt"/>
                <a:ea typeface="+mn-ea"/>
                <a:cs typeface="+mn-cs"/>
              </a:rPr>
              <a:t>resources as a fraction of the total usage of those resources. In particular, each</a:t>
            </a:r>
          </a:p>
          <a:p>
            <a:r>
              <a:rPr lang="en-US" sz="1200" kern="1200" baseline="0" dirty="0">
                <a:solidFill>
                  <a:schemeClr val="tx1"/>
                </a:solidFill>
                <a:latin typeface="+mn-lt"/>
                <a:ea typeface="+mn-ea"/>
                <a:cs typeface="+mn-cs"/>
              </a:rPr>
              <a:t>user is assigned a share of the processor. Such a scheme should operate in a more</a:t>
            </a:r>
          </a:p>
          <a:p>
            <a:r>
              <a:rPr lang="en-US" sz="1200" kern="1200" baseline="0" dirty="0">
                <a:solidFill>
                  <a:schemeClr val="tx1"/>
                </a:solidFill>
                <a:latin typeface="+mn-lt"/>
                <a:ea typeface="+mn-ea"/>
                <a:cs typeface="+mn-cs"/>
              </a:rPr>
              <a:t>or less linear fashion, so that if user A has twice the weighting of user B, then in</a:t>
            </a:r>
          </a:p>
          <a:p>
            <a:r>
              <a:rPr lang="en-US" sz="1200" kern="1200" baseline="0" dirty="0">
                <a:solidFill>
                  <a:schemeClr val="tx1"/>
                </a:solidFill>
                <a:latin typeface="+mn-lt"/>
                <a:ea typeface="+mn-ea"/>
                <a:cs typeface="+mn-cs"/>
              </a:rPr>
              <a:t>the long run, user A should be able to do twice as much work as user B. The objective</a:t>
            </a:r>
          </a:p>
          <a:p>
            <a:r>
              <a:rPr lang="en-US" sz="1200" kern="1200" baseline="0" dirty="0">
                <a:solidFill>
                  <a:schemeClr val="tx1"/>
                </a:solidFill>
                <a:latin typeface="+mn-lt"/>
                <a:ea typeface="+mn-ea"/>
                <a:cs typeface="+mn-cs"/>
              </a:rPr>
              <a:t>of a fair-share scheduler is to monitor usage to give fewer resources to users</a:t>
            </a:r>
          </a:p>
          <a:p>
            <a:r>
              <a:rPr lang="en-US" sz="1200" kern="1200" baseline="0" dirty="0">
                <a:solidFill>
                  <a:schemeClr val="tx1"/>
                </a:solidFill>
                <a:latin typeface="+mn-lt"/>
                <a:ea typeface="+mn-ea"/>
                <a:cs typeface="+mn-cs"/>
              </a:rPr>
              <a:t>who have had more than their fair share and more to those who have had less than</a:t>
            </a:r>
          </a:p>
          <a:p>
            <a:r>
              <a:rPr lang="en-US" sz="1200" kern="1200" baseline="0" dirty="0">
                <a:solidFill>
                  <a:schemeClr val="tx1"/>
                </a:solidFill>
                <a:latin typeface="+mn-lt"/>
                <a:ea typeface="+mn-ea"/>
                <a:cs typeface="+mn-cs"/>
              </a:rPr>
              <a:t>their fair share.</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27</a:t>
            </a:fld>
            <a:endParaRPr lang="en-US" dirty="0"/>
          </a:p>
        </p:txBody>
      </p:sp>
    </p:spTree>
    <p:extLst>
      <p:ext uri="{BB962C8B-B14F-4D97-AF65-F5344CB8AC3E}">
        <p14:creationId xmlns:p14="http://schemas.microsoft.com/office/powerpoint/2010/main" val="35976336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9.16 is an example in which process A is in one group and processes B</a:t>
            </a:r>
          </a:p>
          <a:p>
            <a:r>
              <a:rPr lang="en-US" sz="1200" kern="1200" baseline="0" dirty="0">
                <a:solidFill>
                  <a:schemeClr val="tx1"/>
                </a:solidFill>
                <a:latin typeface="+mn-lt"/>
                <a:ea typeface="+mn-ea"/>
                <a:cs typeface="+mn-cs"/>
              </a:rPr>
              <a:t>and C are in a second group, with each group having a weighting of 0.5. Assume that</a:t>
            </a:r>
          </a:p>
          <a:p>
            <a:r>
              <a:rPr lang="en-US" sz="1200" kern="1200" baseline="0" dirty="0">
                <a:solidFill>
                  <a:schemeClr val="tx1"/>
                </a:solidFill>
                <a:latin typeface="+mn-lt"/>
                <a:ea typeface="+mn-ea"/>
                <a:cs typeface="+mn-cs"/>
              </a:rPr>
              <a:t>all processes are processor bound and are usually ready to run. All processes have</a:t>
            </a:r>
          </a:p>
          <a:p>
            <a:r>
              <a:rPr lang="en-US" sz="1200" kern="1200" baseline="0" dirty="0">
                <a:solidFill>
                  <a:schemeClr val="tx1"/>
                </a:solidFill>
                <a:latin typeface="+mn-lt"/>
                <a:ea typeface="+mn-ea"/>
                <a:cs typeface="+mn-cs"/>
              </a:rPr>
              <a:t>a base priority of 60. Processor utilization is measured as follows: The processor is</a:t>
            </a:r>
          </a:p>
          <a:p>
            <a:r>
              <a:rPr lang="en-US" sz="1200" kern="1200" baseline="0" dirty="0">
                <a:solidFill>
                  <a:schemeClr val="tx1"/>
                </a:solidFill>
                <a:latin typeface="+mn-lt"/>
                <a:ea typeface="+mn-ea"/>
                <a:cs typeface="+mn-cs"/>
              </a:rPr>
              <a:t>interrupted 60 times per second; during each interrupt, the processor usage field of</a:t>
            </a:r>
          </a:p>
          <a:p>
            <a:r>
              <a:rPr lang="en-US" sz="1200" kern="1200" baseline="0" dirty="0">
                <a:solidFill>
                  <a:schemeClr val="tx1"/>
                </a:solidFill>
                <a:latin typeface="+mn-lt"/>
                <a:ea typeface="+mn-ea"/>
                <a:cs typeface="+mn-cs"/>
              </a:rPr>
              <a:t>the currently running process is incremented, as is the corresponding group processor</a:t>
            </a:r>
          </a:p>
          <a:p>
            <a:r>
              <a:rPr lang="en-US" sz="1200" kern="1200" baseline="0" dirty="0">
                <a:solidFill>
                  <a:schemeClr val="tx1"/>
                </a:solidFill>
                <a:latin typeface="+mn-lt"/>
                <a:ea typeface="+mn-ea"/>
                <a:cs typeface="+mn-cs"/>
              </a:rPr>
              <a:t>field. Once per second, priorities are recalculated.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the figure, process A is scheduled first. At the end of one second, it is</a:t>
            </a:r>
          </a:p>
          <a:p>
            <a:r>
              <a:rPr lang="en-US" sz="1200" kern="1200" baseline="0" dirty="0">
                <a:solidFill>
                  <a:schemeClr val="tx1"/>
                </a:solidFill>
                <a:latin typeface="+mn-lt"/>
                <a:ea typeface="+mn-ea"/>
                <a:cs typeface="+mn-cs"/>
              </a:rPr>
              <a:t>preempted. Processes B and C now have the higher priority, and process B is scheduled.</a:t>
            </a:r>
          </a:p>
          <a:p>
            <a:r>
              <a:rPr lang="en-US" sz="1200" kern="1200" baseline="0" dirty="0">
                <a:solidFill>
                  <a:schemeClr val="tx1"/>
                </a:solidFill>
                <a:latin typeface="+mn-lt"/>
                <a:ea typeface="+mn-ea"/>
                <a:cs typeface="+mn-cs"/>
              </a:rPr>
              <a:t>At the end of the second time unit, process A has the highest priority. Note</a:t>
            </a:r>
          </a:p>
          <a:p>
            <a:r>
              <a:rPr lang="en-US" sz="1200" kern="1200" baseline="0" dirty="0">
                <a:solidFill>
                  <a:schemeClr val="tx1"/>
                </a:solidFill>
                <a:latin typeface="+mn-lt"/>
                <a:ea typeface="+mn-ea"/>
                <a:cs typeface="+mn-cs"/>
              </a:rPr>
              <a:t>that the pattern repeats: the kernel schedules the processes in order: A, B, A, C, A,</a:t>
            </a:r>
          </a:p>
          <a:p>
            <a:r>
              <a:rPr lang="en-US" sz="1200" kern="1200" baseline="0" dirty="0">
                <a:solidFill>
                  <a:schemeClr val="tx1"/>
                </a:solidFill>
                <a:latin typeface="+mn-lt"/>
                <a:ea typeface="+mn-ea"/>
                <a:cs typeface="+mn-cs"/>
              </a:rPr>
              <a:t>B, and so on. Thus, 50% of the processor is allocated to process A, which constitutes</a:t>
            </a:r>
          </a:p>
          <a:p>
            <a:r>
              <a:rPr lang="en-US" sz="1200" kern="1200" baseline="0" dirty="0">
                <a:solidFill>
                  <a:schemeClr val="tx1"/>
                </a:solidFill>
                <a:latin typeface="+mn-lt"/>
                <a:ea typeface="+mn-ea"/>
                <a:cs typeface="+mn-cs"/>
              </a:rPr>
              <a:t>one group, and 50% to processes B and C, which constitute another group.</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28</a:t>
            </a:fld>
            <a:endParaRPr lang="en-US" dirty="0"/>
          </a:p>
        </p:txBody>
      </p:sp>
    </p:spTree>
    <p:extLst>
      <p:ext uri="{BB962C8B-B14F-4D97-AF65-F5344CB8AC3E}">
        <p14:creationId xmlns:p14="http://schemas.microsoft.com/office/powerpoint/2010/main" val="4543135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An example of process scheduling is shown in Figure 9.17 . Processes A, B,</a:t>
            </a:r>
          </a:p>
          <a:p>
            <a:r>
              <a:rPr lang="en-US" sz="1200" kern="1200" baseline="0" dirty="0">
                <a:solidFill>
                  <a:schemeClr val="tx1"/>
                </a:solidFill>
                <a:latin typeface="+mn-lt"/>
                <a:ea typeface="+mn-ea"/>
                <a:cs typeface="+mn-cs"/>
              </a:rPr>
              <a:t>and C are created at the same time with base priorities of 60 (we will ignore the</a:t>
            </a:r>
          </a:p>
          <a:p>
            <a:r>
              <a:rPr lang="en-US" sz="1200" i="1" kern="1200" baseline="0" dirty="0">
                <a:solidFill>
                  <a:schemeClr val="tx1"/>
                </a:solidFill>
                <a:latin typeface="+mn-lt"/>
                <a:ea typeface="+mn-ea"/>
                <a:cs typeface="+mn-cs"/>
              </a:rPr>
              <a:t>nice </a:t>
            </a:r>
            <a:r>
              <a:rPr lang="en-US" sz="1200" i="0" kern="1200" baseline="0" dirty="0">
                <a:solidFill>
                  <a:schemeClr val="tx1"/>
                </a:solidFill>
                <a:latin typeface="+mn-lt"/>
                <a:ea typeface="+mn-ea"/>
                <a:cs typeface="+mn-cs"/>
              </a:rPr>
              <a:t>value). The clock interrupts the system 60 times per second and increments</a:t>
            </a:r>
          </a:p>
          <a:p>
            <a:r>
              <a:rPr lang="en-US" sz="1200" kern="1200" baseline="0" dirty="0">
                <a:solidFill>
                  <a:schemeClr val="tx1"/>
                </a:solidFill>
                <a:latin typeface="+mn-lt"/>
                <a:ea typeface="+mn-ea"/>
                <a:cs typeface="+mn-cs"/>
              </a:rPr>
              <a:t>a counter for the running process. The example assumes that none of the processes</a:t>
            </a:r>
          </a:p>
          <a:p>
            <a:r>
              <a:rPr lang="en-US" sz="1200" kern="1200" baseline="0" dirty="0">
                <a:solidFill>
                  <a:schemeClr val="tx1"/>
                </a:solidFill>
                <a:latin typeface="+mn-lt"/>
                <a:ea typeface="+mn-ea"/>
                <a:cs typeface="+mn-cs"/>
              </a:rPr>
              <a:t>block themselves and that no other processes are ready to run. Compare</a:t>
            </a:r>
          </a:p>
          <a:p>
            <a:r>
              <a:rPr lang="en-US" sz="1200" kern="1200" baseline="0" dirty="0">
                <a:solidFill>
                  <a:schemeClr val="tx1"/>
                </a:solidFill>
                <a:latin typeface="+mn-lt"/>
                <a:ea typeface="+mn-ea"/>
                <a:cs typeface="+mn-cs"/>
              </a:rPr>
              <a:t>this with Figure 9.16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29</a:t>
            </a:fld>
            <a:endParaRPr lang="en-US" dirty="0"/>
          </a:p>
        </p:txBody>
      </p:sp>
    </p:spTree>
    <p:extLst>
      <p:ext uri="{BB962C8B-B14F-4D97-AF65-F5344CB8AC3E}">
        <p14:creationId xmlns:p14="http://schemas.microsoft.com/office/powerpoint/2010/main" val="979920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mn-lt"/>
                <a:ea typeface="+mn-ea"/>
                <a:cs typeface="+mn-cs"/>
              </a:rPr>
              <a:t>In a multiprogramming system, multiple processes exist concurrently in main memory.</a:t>
            </a:r>
          </a:p>
          <a:p>
            <a:r>
              <a:rPr lang="en-US" sz="1200" kern="1200" baseline="0" dirty="0">
                <a:solidFill>
                  <a:schemeClr val="tx1"/>
                </a:solidFill>
                <a:latin typeface="+mn-lt"/>
                <a:ea typeface="+mn-ea"/>
                <a:cs typeface="+mn-cs"/>
              </a:rPr>
              <a:t>Each process alternates between using a processor and waiting for some event</a:t>
            </a:r>
          </a:p>
          <a:p>
            <a:r>
              <a:rPr lang="en-US" sz="1200" kern="1200" baseline="0" dirty="0">
                <a:solidFill>
                  <a:schemeClr val="tx1"/>
                </a:solidFill>
                <a:latin typeface="+mn-lt"/>
                <a:ea typeface="+mn-ea"/>
                <a:cs typeface="+mn-cs"/>
              </a:rPr>
              <a:t>to occur, such as the completion of an I/O operation. The processor or processors</a:t>
            </a:r>
          </a:p>
          <a:p>
            <a:r>
              <a:rPr lang="en-US" sz="1200" kern="1200" baseline="0" dirty="0">
                <a:solidFill>
                  <a:schemeClr val="tx1"/>
                </a:solidFill>
                <a:latin typeface="+mn-lt"/>
                <a:ea typeface="+mn-ea"/>
                <a:cs typeface="+mn-cs"/>
              </a:rPr>
              <a:t>are kept busy by executing one process while the others wait.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key to multiprogramming is scheduling. In fact, four types of scheduling are</a:t>
            </a:r>
          </a:p>
          <a:p>
            <a:r>
              <a:rPr lang="en-US" sz="1200" kern="1200" baseline="0" dirty="0">
                <a:solidFill>
                  <a:schemeClr val="tx1"/>
                </a:solidFill>
                <a:latin typeface="+mn-lt"/>
                <a:ea typeface="+mn-ea"/>
                <a:cs typeface="+mn-cs"/>
              </a:rPr>
              <a:t>typically involved (Table 9.1). One of these, I/O scheduling, is more conveniently addressed</a:t>
            </a:r>
          </a:p>
          <a:p>
            <a:r>
              <a:rPr lang="en-US" sz="1200" kern="1200" baseline="0" dirty="0">
                <a:solidFill>
                  <a:schemeClr val="tx1"/>
                </a:solidFill>
                <a:latin typeface="+mn-lt"/>
                <a:ea typeface="+mn-ea"/>
                <a:cs typeface="+mn-cs"/>
              </a:rPr>
              <a:t>in Chapter 11, where I/O is discussed. The remaining three types of scheduling,</a:t>
            </a:r>
          </a:p>
          <a:p>
            <a:r>
              <a:rPr lang="en-US" sz="1200" kern="1200" baseline="0" dirty="0">
                <a:solidFill>
                  <a:schemeClr val="tx1"/>
                </a:solidFill>
                <a:latin typeface="+mn-lt"/>
                <a:ea typeface="+mn-ea"/>
                <a:cs typeface="+mn-cs"/>
              </a:rPr>
              <a:t>which are types of processor scheduling, are addressed in this chapter and the next.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This chapter begins with an examination of the three types of processor scheduling,</a:t>
            </a:r>
          </a:p>
          <a:p>
            <a:r>
              <a:rPr lang="en-US" sz="1200" kern="1200" baseline="0" dirty="0">
                <a:solidFill>
                  <a:schemeClr val="tx1"/>
                </a:solidFill>
                <a:latin typeface="+mn-lt"/>
                <a:ea typeface="+mn-ea"/>
                <a:cs typeface="+mn-cs"/>
              </a:rPr>
              <a:t>showing how they are related. We see that long-term scheduling and </a:t>
            </a:r>
            <a:r>
              <a:rPr lang="en-US" sz="1200" kern="1200" baseline="0" dirty="0" err="1">
                <a:solidFill>
                  <a:schemeClr val="tx1"/>
                </a:solidFill>
                <a:latin typeface="+mn-lt"/>
                <a:ea typeface="+mn-ea"/>
                <a:cs typeface="+mn-cs"/>
              </a:rPr>
              <a:t>mediumterm</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scheduling are driven primarily by performance concerns related to the degree</a:t>
            </a:r>
          </a:p>
          <a:p>
            <a:r>
              <a:rPr lang="en-US" sz="1200" kern="1200" baseline="0" dirty="0">
                <a:solidFill>
                  <a:schemeClr val="tx1"/>
                </a:solidFill>
                <a:latin typeface="+mn-lt"/>
                <a:ea typeface="+mn-ea"/>
                <a:cs typeface="+mn-cs"/>
              </a:rPr>
              <a:t>of multiprogramming. These issues are dealt with to some extent in Chapter 3 and in</a:t>
            </a:r>
          </a:p>
          <a:p>
            <a:r>
              <a:rPr lang="en-US" sz="1200" kern="1200" baseline="0" dirty="0">
                <a:solidFill>
                  <a:schemeClr val="tx1"/>
                </a:solidFill>
                <a:latin typeface="+mn-lt"/>
                <a:ea typeface="+mn-ea"/>
                <a:cs typeface="+mn-cs"/>
              </a:rPr>
              <a:t>more detail in Chapters 7 and 8. Thus, the remainder of this chapter concentrates on</a:t>
            </a:r>
          </a:p>
          <a:p>
            <a:r>
              <a:rPr lang="en-US" sz="1200" kern="1200" baseline="0" dirty="0">
                <a:solidFill>
                  <a:schemeClr val="tx1"/>
                </a:solidFill>
                <a:latin typeface="+mn-lt"/>
                <a:ea typeface="+mn-ea"/>
                <a:cs typeface="+mn-cs"/>
              </a:rPr>
              <a:t>short-term scheduling and is limited to a consideration of scheduling on a uniprocessor</a:t>
            </a:r>
          </a:p>
          <a:p>
            <a:r>
              <a:rPr lang="en-US" sz="1200" kern="1200" baseline="0" dirty="0">
                <a:solidFill>
                  <a:schemeClr val="tx1"/>
                </a:solidFill>
                <a:latin typeface="+mn-lt"/>
                <a:ea typeface="+mn-ea"/>
                <a:cs typeface="+mn-cs"/>
              </a:rPr>
              <a:t>system. Because the use of multiple processors adds additional complexity, it</a:t>
            </a:r>
          </a:p>
          <a:p>
            <a:r>
              <a:rPr lang="en-US" sz="1200" kern="1200" baseline="0" dirty="0">
                <a:solidFill>
                  <a:schemeClr val="tx1"/>
                </a:solidFill>
                <a:latin typeface="+mn-lt"/>
                <a:ea typeface="+mn-ea"/>
                <a:cs typeface="+mn-cs"/>
              </a:rPr>
              <a:t>is best to focus on the uniprocessor case first, so that the differences among scheduling</a:t>
            </a:r>
          </a:p>
          <a:p>
            <a:r>
              <a:rPr lang="en-US" sz="1200" kern="1200" baseline="0" dirty="0">
                <a:solidFill>
                  <a:schemeClr val="tx1"/>
                </a:solidFill>
                <a:latin typeface="+mn-lt"/>
                <a:ea typeface="+mn-ea"/>
                <a:cs typeface="+mn-cs"/>
              </a:rPr>
              <a:t>algorithms can be clearly seen.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a:t>
            </a:fld>
            <a:endParaRPr lang="en-US" dirty="0"/>
          </a:p>
        </p:txBody>
      </p:sp>
    </p:spTree>
    <p:extLst>
      <p:ext uri="{BB962C8B-B14F-4D97-AF65-F5344CB8AC3E}">
        <p14:creationId xmlns:p14="http://schemas.microsoft.com/office/powerpoint/2010/main" val="37513462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For </a:t>
            </a:r>
            <a:r>
              <a:rPr lang="en-US" sz="1200" b="0" kern="1200" baseline="0" dirty="0">
                <a:solidFill>
                  <a:schemeClr val="tx1"/>
                </a:solidFill>
                <a:latin typeface="+mn-lt"/>
                <a:ea typeface="+mn-ea"/>
                <a:cs typeface="+mn-cs"/>
              </a:rPr>
              <a:t>the example of Table 9.4 , Figure 9.5 shows the execution pattern for</a:t>
            </a:r>
          </a:p>
          <a:p>
            <a:r>
              <a:rPr lang="en-US" sz="1200" b="0" kern="1200" baseline="0" dirty="0">
                <a:solidFill>
                  <a:schemeClr val="tx1"/>
                </a:solidFill>
                <a:latin typeface="+mn-lt"/>
                <a:ea typeface="+mn-ea"/>
                <a:cs typeface="+mn-cs"/>
              </a:rPr>
              <a:t>each policy for one cycle, and Table 9.5 summarizes some key results. First, the</a:t>
            </a:r>
          </a:p>
          <a:p>
            <a:r>
              <a:rPr lang="en-US" sz="1200" b="0" kern="1200" baseline="0" dirty="0">
                <a:solidFill>
                  <a:schemeClr val="tx1"/>
                </a:solidFill>
                <a:latin typeface="+mn-lt"/>
                <a:ea typeface="+mn-ea"/>
                <a:cs typeface="+mn-cs"/>
              </a:rPr>
              <a:t>finish time of each process is determined. From this, we can determine the turnaround</a:t>
            </a:r>
          </a:p>
          <a:p>
            <a:r>
              <a:rPr lang="en-US" sz="1200" b="0" kern="1200" baseline="0" dirty="0">
                <a:solidFill>
                  <a:schemeClr val="tx1"/>
                </a:solidFill>
                <a:latin typeface="+mn-lt"/>
                <a:ea typeface="+mn-ea"/>
                <a:cs typeface="+mn-cs"/>
              </a:rPr>
              <a:t>time. In terms of the queuing model, turnaround time (TAT) is the residence</a:t>
            </a:r>
          </a:p>
          <a:p>
            <a:r>
              <a:rPr lang="en-US" sz="1200" kern="1200" baseline="0" dirty="0">
                <a:solidFill>
                  <a:schemeClr val="tx1"/>
                </a:solidFill>
                <a:latin typeface="+mn-lt"/>
                <a:ea typeface="+mn-ea"/>
                <a:cs typeface="+mn-cs"/>
              </a:rPr>
              <a:t>time </a:t>
            </a:r>
            <a:r>
              <a:rPr lang="en-US" sz="1200" i="1" kern="1200" baseline="0" dirty="0">
                <a:solidFill>
                  <a:schemeClr val="tx1"/>
                </a:solidFill>
                <a:latin typeface="+mn-lt"/>
                <a:ea typeface="+mn-ea"/>
                <a:cs typeface="+mn-cs"/>
              </a:rPr>
              <a:t>T </a:t>
            </a:r>
            <a:r>
              <a:rPr lang="en-US" sz="1200" i="1" kern="1200" baseline="-25000" dirty="0" err="1">
                <a:solidFill>
                  <a:schemeClr val="tx1"/>
                </a:solidFill>
                <a:latin typeface="+mn-lt"/>
                <a:ea typeface="+mn-ea"/>
                <a:cs typeface="+mn-cs"/>
              </a:rPr>
              <a:t>r</a:t>
            </a:r>
            <a:r>
              <a:rPr lang="en-US" sz="1200" i="1" kern="1200" baseline="0" dirty="0">
                <a:solidFill>
                  <a:schemeClr val="tx1"/>
                </a:solidFill>
                <a:latin typeface="+mn-lt"/>
                <a:ea typeface="+mn-ea"/>
                <a:cs typeface="+mn-cs"/>
              </a:rPr>
              <a:t> , or total time that the item spends in the system (waiting time plus</a:t>
            </a:r>
          </a:p>
          <a:p>
            <a:r>
              <a:rPr lang="en-US" sz="1200" kern="1200" baseline="0" dirty="0">
                <a:solidFill>
                  <a:schemeClr val="tx1"/>
                </a:solidFill>
                <a:latin typeface="+mn-lt"/>
                <a:ea typeface="+mn-ea"/>
                <a:cs typeface="+mn-cs"/>
              </a:rPr>
              <a:t>service time). A more useful figure is the normalized turnaround time, which</a:t>
            </a:r>
          </a:p>
          <a:p>
            <a:r>
              <a:rPr lang="en-US" sz="1200" kern="1200" baseline="0" dirty="0">
                <a:solidFill>
                  <a:schemeClr val="tx1"/>
                </a:solidFill>
                <a:latin typeface="+mn-lt"/>
                <a:ea typeface="+mn-ea"/>
                <a:cs typeface="+mn-cs"/>
              </a:rPr>
              <a:t>is the ratio of turnaround time to service time. This value indicates the relative</a:t>
            </a:r>
          </a:p>
          <a:p>
            <a:r>
              <a:rPr lang="en-US" sz="1200" kern="1200" baseline="0" dirty="0">
                <a:solidFill>
                  <a:schemeClr val="tx1"/>
                </a:solidFill>
                <a:latin typeface="+mn-lt"/>
                <a:ea typeface="+mn-ea"/>
                <a:cs typeface="+mn-cs"/>
              </a:rPr>
              <a:t>delay experienced by a process. Typically, the longer the process execution time,</a:t>
            </a:r>
          </a:p>
          <a:p>
            <a:r>
              <a:rPr lang="en-US" sz="1200" kern="1200" baseline="0" dirty="0">
                <a:solidFill>
                  <a:schemeClr val="tx1"/>
                </a:solidFill>
                <a:latin typeface="+mn-lt"/>
                <a:ea typeface="+mn-ea"/>
                <a:cs typeface="+mn-cs"/>
              </a:rPr>
              <a:t>the greater is the absolute amount of delay that can be tolerated. The minimum</a:t>
            </a:r>
          </a:p>
          <a:p>
            <a:r>
              <a:rPr lang="en-US" sz="1200" kern="1200" baseline="0" dirty="0">
                <a:solidFill>
                  <a:schemeClr val="tx1"/>
                </a:solidFill>
                <a:latin typeface="+mn-lt"/>
                <a:ea typeface="+mn-ea"/>
                <a:cs typeface="+mn-cs"/>
              </a:rPr>
              <a:t>possible value for this ratio is 1.0; increasing values correspond to a decreasing</a:t>
            </a:r>
          </a:p>
          <a:p>
            <a:r>
              <a:rPr lang="en-US" sz="1200" kern="1200" baseline="0" dirty="0">
                <a:solidFill>
                  <a:schemeClr val="tx1"/>
                </a:solidFill>
                <a:latin typeface="+mn-lt"/>
                <a:ea typeface="+mn-ea"/>
                <a:cs typeface="+mn-cs"/>
              </a:rPr>
              <a:t>level of service.</a:t>
            </a:r>
          </a:p>
          <a:p>
            <a:endParaRPr lang="en-US" sz="1200" kern="1200" baseline="0" dirty="0">
              <a:solidFill>
                <a:schemeClr val="tx1"/>
              </a:solidFill>
              <a:latin typeface="+mn-lt"/>
              <a:ea typeface="+mn-ea"/>
              <a:cs typeface="+mn-cs"/>
            </a:endParaRPr>
          </a:p>
          <a:p>
            <a:endParaRPr lang="en-NZ"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30</a:t>
            </a:fld>
            <a:endParaRPr lang="en-US" dirty="0"/>
          </a:p>
        </p:txBody>
      </p:sp>
    </p:spTree>
    <p:extLst>
      <p:ext uri="{BB962C8B-B14F-4D97-AF65-F5344CB8AC3E}">
        <p14:creationId xmlns:p14="http://schemas.microsoft.com/office/powerpoint/2010/main" val="37685686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Table 9.5 </a:t>
            </a:r>
          </a:p>
          <a:p>
            <a:r>
              <a:rPr lang="en-US" sz="1200" kern="1200" baseline="0" dirty="0">
                <a:solidFill>
                  <a:schemeClr val="tx1"/>
                </a:solidFill>
                <a:latin typeface="+mn-lt"/>
                <a:ea typeface="+mn-ea"/>
                <a:cs typeface="+mn-cs"/>
              </a:rPr>
              <a:t>A comparison of scheduling policies summarizing some key results of Figure 9.5.</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31</a:t>
            </a:fld>
            <a:endParaRPr lang="en-US" dirty="0"/>
          </a:p>
        </p:txBody>
      </p:sp>
    </p:spTree>
    <p:extLst>
      <p:ext uri="{BB962C8B-B14F-4D97-AF65-F5344CB8AC3E}">
        <p14:creationId xmlns:p14="http://schemas.microsoft.com/office/powerpoint/2010/main" val="29216232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Table 9.3 presents some summary information about the various scheduling policies</a:t>
            </a:r>
          </a:p>
          <a:p>
            <a:r>
              <a:rPr lang="en-US" sz="1200" kern="1200" baseline="0" dirty="0">
                <a:solidFill>
                  <a:schemeClr val="tx1"/>
                </a:solidFill>
                <a:latin typeface="+mn-lt"/>
                <a:ea typeface="+mn-ea"/>
                <a:cs typeface="+mn-cs"/>
              </a:rPr>
              <a:t>that are examined in this subsection.</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32</a:t>
            </a:fld>
            <a:endParaRPr lang="en-US" dirty="0"/>
          </a:p>
        </p:txBody>
      </p:sp>
    </p:spTree>
    <p:extLst>
      <p:ext uri="{BB962C8B-B14F-4D97-AF65-F5344CB8AC3E}">
        <p14:creationId xmlns:p14="http://schemas.microsoft.com/office/powerpoint/2010/main" val="10439179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Summary of </a:t>
            </a:r>
            <a:r>
              <a:rPr lang="en-US"/>
              <a:t>Chapter 9.</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33</a:t>
            </a:fld>
            <a:endParaRPr lang="en-US" dirty="0"/>
          </a:p>
        </p:txBody>
      </p:sp>
    </p:spTree>
    <p:extLst>
      <p:ext uri="{BB962C8B-B14F-4D97-AF65-F5344CB8AC3E}">
        <p14:creationId xmlns:p14="http://schemas.microsoft.com/office/powerpoint/2010/main" val="1841201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9.1 relates the scheduling functions to the process state transition</a:t>
            </a:r>
          </a:p>
          <a:p>
            <a:r>
              <a:rPr lang="en-US" sz="1200" kern="1200" baseline="0" dirty="0">
                <a:solidFill>
                  <a:schemeClr val="tx1"/>
                </a:solidFill>
                <a:latin typeface="+mn-lt"/>
                <a:ea typeface="+mn-ea"/>
                <a:cs typeface="+mn-cs"/>
              </a:rPr>
              <a:t>diagram (first shown in Figure 3.9b ). Long-term scheduling is performed when a</a:t>
            </a:r>
          </a:p>
          <a:p>
            <a:r>
              <a:rPr lang="en-US" sz="1200" kern="1200" baseline="0" dirty="0">
                <a:solidFill>
                  <a:schemeClr val="tx1"/>
                </a:solidFill>
                <a:latin typeface="+mn-lt"/>
                <a:ea typeface="+mn-ea"/>
                <a:cs typeface="+mn-cs"/>
              </a:rPr>
              <a:t>new process is created. This is a decision whether to add a new process to the set</a:t>
            </a:r>
          </a:p>
          <a:p>
            <a:r>
              <a:rPr lang="en-US" sz="1200" kern="1200" baseline="0" dirty="0">
                <a:solidFill>
                  <a:schemeClr val="tx1"/>
                </a:solidFill>
                <a:latin typeface="+mn-lt"/>
                <a:ea typeface="+mn-ea"/>
                <a:cs typeface="+mn-cs"/>
              </a:rPr>
              <a:t>of processes that are currently active. Medium-term scheduling is a part of the</a:t>
            </a:r>
          </a:p>
          <a:p>
            <a:r>
              <a:rPr lang="en-US" sz="1200" kern="1200" baseline="0" dirty="0">
                <a:solidFill>
                  <a:schemeClr val="tx1"/>
                </a:solidFill>
                <a:latin typeface="+mn-lt"/>
                <a:ea typeface="+mn-ea"/>
                <a:cs typeface="+mn-cs"/>
              </a:rPr>
              <a:t>swapping function. This is a decision whether to add a process to those that are at</a:t>
            </a:r>
          </a:p>
          <a:p>
            <a:r>
              <a:rPr lang="en-US" sz="1200" kern="1200" baseline="0" dirty="0">
                <a:solidFill>
                  <a:schemeClr val="tx1"/>
                </a:solidFill>
                <a:latin typeface="+mn-lt"/>
                <a:ea typeface="+mn-ea"/>
                <a:cs typeface="+mn-cs"/>
              </a:rPr>
              <a:t>least partially in main memory and therefore available for execution. Short-term</a:t>
            </a:r>
          </a:p>
          <a:p>
            <a:r>
              <a:rPr lang="en-US" sz="1200" kern="1200" baseline="0" dirty="0">
                <a:solidFill>
                  <a:schemeClr val="tx1"/>
                </a:solidFill>
                <a:latin typeface="+mn-lt"/>
                <a:ea typeface="+mn-ea"/>
                <a:cs typeface="+mn-cs"/>
              </a:rPr>
              <a:t>scheduling is the actual decision of which ready process to execute next.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a:t>
            </a:fld>
            <a:endParaRPr lang="en-US" dirty="0"/>
          </a:p>
        </p:txBody>
      </p:sp>
    </p:spTree>
    <p:extLst>
      <p:ext uri="{BB962C8B-B14F-4D97-AF65-F5344CB8AC3E}">
        <p14:creationId xmlns:p14="http://schemas.microsoft.com/office/powerpoint/2010/main" val="112846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Scheduling affects the performance of the system because it determines</a:t>
            </a:r>
          </a:p>
          <a:p>
            <a:r>
              <a:rPr lang="en-US" sz="1200" kern="1200" baseline="0" dirty="0">
                <a:solidFill>
                  <a:schemeClr val="tx1"/>
                </a:solidFill>
                <a:latin typeface="+mn-lt"/>
                <a:ea typeface="+mn-ea"/>
                <a:cs typeface="+mn-cs"/>
              </a:rPr>
              <a:t>which processes will wait and which will progress. This point of view is presented in</a:t>
            </a:r>
          </a:p>
          <a:p>
            <a:r>
              <a:rPr lang="en-US" sz="1200" kern="1200" baseline="0" dirty="0">
                <a:solidFill>
                  <a:schemeClr val="tx1"/>
                </a:solidFill>
                <a:latin typeface="+mn-lt"/>
                <a:ea typeface="+mn-ea"/>
                <a:cs typeface="+mn-cs"/>
              </a:rPr>
              <a:t>Figure 9.3 , which shows the queues involved in the state transitions of a process. </a:t>
            </a:r>
          </a:p>
          <a:p>
            <a:r>
              <a:rPr lang="en-US" sz="1200" kern="1200" baseline="0" dirty="0">
                <a:solidFill>
                  <a:schemeClr val="tx1"/>
                </a:solidFill>
                <a:latin typeface="+mn-lt"/>
                <a:ea typeface="+mn-ea"/>
                <a:cs typeface="+mn-cs"/>
              </a:rPr>
              <a:t>Fundamentally, scheduling is a matter of managing queues to minimize queuing</a:t>
            </a:r>
          </a:p>
          <a:p>
            <a:r>
              <a:rPr lang="en-US" sz="1200" kern="1200" baseline="0" dirty="0">
                <a:solidFill>
                  <a:schemeClr val="tx1"/>
                </a:solidFill>
                <a:latin typeface="+mn-lt"/>
                <a:ea typeface="+mn-ea"/>
                <a:cs typeface="+mn-cs"/>
              </a:rPr>
              <a:t>delay and to optimize performance in a queuing environment.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a:t>
            </a:fld>
            <a:endParaRPr lang="en-US" dirty="0"/>
          </a:p>
        </p:txBody>
      </p:sp>
    </p:spTree>
    <p:extLst>
      <p:ext uri="{BB962C8B-B14F-4D97-AF65-F5344CB8AC3E}">
        <p14:creationId xmlns:p14="http://schemas.microsoft.com/office/powerpoint/2010/main" val="4069783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mn-lt"/>
                <a:ea typeface="+mn-ea"/>
                <a:cs typeface="+mn-cs"/>
              </a:rPr>
              <a:t>The long-term scheduler determines which programs are admitted to the system for</a:t>
            </a:r>
          </a:p>
          <a:p>
            <a:r>
              <a:rPr lang="en-US" sz="1200" kern="1200" baseline="0" dirty="0">
                <a:solidFill>
                  <a:schemeClr val="tx1"/>
                </a:solidFill>
                <a:latin typeface="+mn-lt"/>
                <a:ea typeface="+mn-ea"/>
                <a:cs typeface="+mn-cs"/>
              </a:rPr>
              <a:t>processing. Thus, it controls the degree of multiprogramming. Once admitted, a job</a:t>
            </a:r>
          </a:p>
          <a:p>
            <a:r>
              <a:rPr lang="en-US" sz="1200" kern="1200" baseline="0" dirty="0">
                <a:solidFill>
                  <a:schemeClr val="tx1"/>
                </a:solidFill>
                <a:latin typeface="+mn-lt"/>
                <a:ea typeface="+mn-ea"/>
                <a:cs typeface="+mn-cs"/>
              </a:rPr>
              <a:t>or user program becomes a process and is added to the queue for the short-term</a:t>
            </a:r>
          </a:p>
          <a:p>
            <a:r>
              <a:rPr lang="en-US" sz="1200" kern="1200" baseline="0" dirty="0">
                <a:solidFill>
                  <a:schemeClr val="tx1"/>
                </a:solidFill>
                <a:latin typeface="+mn-lt"/>
                <a:ea typeface="+mn-ea"/>
                <a:cs typeface="+mn-cs"/>
              </a:rPr>
              <a:t>scheduler. In some systems, a newly created process begins in a swapped-out condition,</a:t>
            </a:r>
          </a:p>
          <a:p>
            <a:r>
              <a:rPr lang="en-US" sz="1200" kern="1200" baseline="0" dirty="0">
                <a:solidFill>
                  <a:schemeClr val="tx1"/>
                </a:solidFill>
                <a:latin typeface="+mn-lt"/>
                <a:ea typeface="+mn-ea"/>
                <a:cs typeface="+mn-cs"/>
              </a:rPr>
              <a:t>in which case it is added to a queue for the medium-term scheduler.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a batch system, or for the batch portion of a general-purpose operating</a:t>
            </a:r>
          </a:p>
          <a:p>
            <a:r>
              <a:rPr lang="en-US" sz="1200" kern="1200" baseline="0" dirty="0">
                <a:solidFill>
                  <a:schemeClr val="tx1"/>
                </a:solidFill>
                <a:latin typeface="+mn-lt"/>
                <a:ea typeface="+mn-ea"/>
                <a:cs typeface="+mn-cs"/>
              </a:rPr>
              <a:t>system, newly submitted jobs are routed to disk and held in a batch queue. The long-term</a:t>
            </a:r>
          </a:p>
          <a:p>
            <a:r>
              <a:rPr lang="en-US" sz="1200" kern="1200" baseline="0" dirty="0">
                <a:solidFill>
                  <a:schemeClr val="tx1"/>
                </a:solidFill>
                <a:latin typeface="+mn-lt"/>
                <a:ea typeface="+mn-ea"/>
                <a:cs typeface="+mn-cs"/>
              </a:rPr>
              <a:t>scheduler creates processes from the queue when it can. There are two decisions</a:t>
            </a:r>
          </a:p>
          <a:p>
            <a:r>
              <a:rPr lang="en-US" sz="1200" kern="1200" baseline="0" dirty="0">
                <a:solidFill>
                  <a:schemeClr val="tx1"/>
                </a:solidFill>
                <a:latin typeface="+mn-lt"/>
                <a:ea typeface="+mn-ea"/>
                <a:cs typeface="+mn-cs"/>
              </a:rPr>
              <a:t>involved here. First, the scheduler must decide when the operating system can take</a:t>
            </a:r>
          </a:p>
          <a:p>
            <a:r>
              <a:rPr lang="en-US" sz="1200" kern="1200" baseline="0" dirty="0">
                <a:solidFill>
                  <a:schemeClr val="tx1"/>
                </a:solidFill>
                <a:latin typeface="+mn-lt"/>
                <a:ea typeface="+mn-ea"/>
                <a:cs typeface="+mn-cs"/>
              </a:rPr>
              <a:t>on one or more additional processes. Second, the scheduler must decide which job</a:t>
            </a:r>
          </a:p>
          <a:p>
            <a:r>
              <a:rPr lang="en-US" sz="1200" kern="1200" baseline="0" dirty="0">
                <a:solidFill>
                  <a:schemeClr val="tx1"/>
                </a:solidFill>
                <a:latin typeface="+mn-lt"/>
                <a:ea typeface="+mn-ea"/>
                <a:cs typeface="+mn-cs"/>
              </a:rPr>
              <a:t>or jobs to accept and turn into processes.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decision as to when to create a new process is generally driven by the</a:t>
            </a:r>
          </a:p>
          <a:p>
            <a:r>
              <a:rPr lang="en-US" sz="1200" kern="1200" baseline="0" dirty="0">
                <a:solidFill>
                  <a:schemeClr val="tx1"/>
                </a:solidFill>
                <a:latin typeface="+mn-lt"/>
                <a:ea typeface="+mn-ea"/>
                <a:cs typeface="+mn-cs"/>
              </a:rPr>
              <a:t>desired degree of multiprogramming. The more processes that are created, the</a:t>
            </a:r>
          </a:p>
          <a:p>
            <a:r>
              <a:rPr lang="en-US" sz="1200" kern="1200" baseline="0" dirty="0">
                <a:solidFill>
                  <a:schemeClr val="tx1"/>
                </a:solidFill>
                <a:latin typeface="+mn-lt"/>
                <a:ea typeface="+mn-ea"/>
                <a:cs typeface="+mn-cs"/>
              </a:rPr>
              <a:t>smaller is the percentage of time that each process can be executed (i.e., more processes</a:t>
            </a:r>
          </a:p>
          <a:p>
            <a:r>
              <a:rPr lang="en-US" sz="1200" kern="1200" baseline="0" dirty="0">
                <a:solidFill>
                  <a:schemeClr val="tx1"/>
                </a:solidFill>
                <a:latin typeface="+mn-lt"/>
                <a:ea typeface="+mn-ea"/>
                <a:cs typeface="+mn-cs"/>
              </a:rPr>
              <a:t>are competing for the same amount of processor time). Thus, the long-term</a:t>
            </a:r>
          </a:p>
          <a:p>
            <a:r>
              <a:rPr lang="en-US" sz="1200" kern="1200" baseline="0" dirty="0">
                <a:solidFill>
                  <a:schemeClr val="tx1"/>
                </a:solidFill>
                <a:latin typeface="+mn-lt"/>
                <a:ea typeface="+mn-ea"/>
                <a:cs typeface="+mn-cs"/>
              </a:rPr>
              <a:t>scheduler may limit the degree of multiprogramming to provide satisfactory service</a:t>
            </a:r>
          </a:p>
          <a:p>
            <a:r>
              <a:rPr lang="en-US" sz="1200" kern="1200" baseline="0" dirty="0">
                <a:solidFill>
                  <a:schemeClr val="tx1"/>
                </a:solidFill>
                <a:latin typeface="+mn-lt"/>
                <a:ea typeface="+mn-ea"/>
                <a:cs typeface="+mn-cs"/>
              </a:rPr>
              <a:t>to the current set of processes. Each time a job terminates, the scheduler may decide</a:t>
            </a:r>
          </a:p>
          <a:p>
            <a:r>
              <a:rPr lang="en-US" sz="1200" kern="1200" baseline="0" dirty="0">
                <a:solidFill>
                  <a:schemeClr val="tx1"/>
                </a:solidFill>
                <a:latin typeface="+mn-lt"/>
                <a:ea typeface="+mn-ea"/>
                <a:cs typeface="+mn-cs"/>
              </a:rPr>
              <a:t>to add one or more new jobs. Additionally, if the fraction of time that the processor</a:t>
            </a:r>
          </a:p>
          <a:p>
            <a:r>
              <a:rPr lang="en-US" sz="1200" kern="1200" baseline="0" dirty="0">
                <a:solidFill>
                  <a:schemeClr val="tx1"/>
                </a:solidFill>
                <a:latin typeface="+mn-lt"/>
                <a:ea typeface="+mn-ea"/>
                <a:cs typeface="+mn-cs"/>
              </a:rPr>
              <a:t>is idle exceeds a certain threshold, the long-term scheduler may be invoked.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decision as to which job to admit next can be on a simple first-come-first-</a:t>
            </a:r>
          </a:p>
          <a:p>
            <a:r>
              <a:rPr lang="en-US" sz="1200" kern="1200" baseline="0" dirty="0">
                <a:solidFill>
                  <a:schemeClr val="tx1"/>
                </a:solidFill>
                <a:latin typeface="+mn-lt"/>
                <a:ea typeface="+mn-ea"/>
                <a:cs typeface="+mn-cs"/>
              </a:rPr>
              <a:t>served (FCFS) basis, or it can be a tool to manage system performance. The</a:t>
            </a:r>
          </a:p>
          <a:p>
            <a:r>
              <a:rPr lang="en-US" sz="1200" kern="1200" baseline="0" dirty="0">
                <a:solidFill>
                  <a:schemeClr val="tx1"/>
                </a:solidFill>
                <a:latin typeface="+mn-lt"/>
                <a:ea typeface="+mn-ea"/>
                <a:cs typeface="+mn-cs"/>
              </a:rPr>
              <a:t>criteria used may include priority, expected execution time, and I/O requirements.</a:t>
            </a:r>
          </a:p>
          <a:p>
            <a:r>
              <a:rPr lang="en-US" sz="1200" kern="1200" baseline="0" dirty="0">
                <a:solidFill>
                  <a:schemeClr val="tx1"/>
                </a:solidFill>
                <a:latin typeface="+mn-lt"/>
                <a:ea typeface="+mn-ea"/>
                <a:cs typeface="+mn-cs"/>
              </a:rPr>
              <a:t>For example, if the information is available, the scheduler may attempt to keep a</a:t>
            </a:r>
          </a:p>
          <a:p>
            <a:r>
              <a:rPr lang="en-US" sz="1200" kern="1200" baseline="0" dirty="0">
                <a:solidFill>
                  <a:schemeClr val="tx1"/>
                </a:solidFill>
                <a:latin typeface="+mn-lt"/>
                <a:ea typeface="+mn-ea"/>
                <a:cs typeface="+mn-cs"/>
              </a:rPr>
              <a:t>mix of processor-bound and I/O-bound processes.  Also, the decision can depend</a:t>
            </a:r>
          </a:p>
          <a:p>
            <a:r>
              <a:rPr lang="en-US" sz="1200" kern="1200" baseline="0" dirty="0">
                <a:solidFill>
                  <a:schemeClr val="tx1"/>
                </a:solidFill>
                <a:latin typeface="+mn-lt"/>
                <a:ea typeface="+mn-ea"/>
                <a:cs typeface="+mn-cs"/>
              </a:rPr>
              <a:t>on which I/O resources are to be requested, in an attempt to balance I/O usage.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For interactive programs in a time-sharing system, a process creation request</a:t>
            </a:r>
          </a:p>
          <a:p>
            <a:r>
              <a:rPr lang="en-US" sz="1200" kern="1200" baseline="0" dirty="0">
                <a:solidFill>
                  <a:schemeClr val="tx1"/>
                </a:solidFill>
                <a:latin typeface="+mn-lt"/>
                <a:ea typeface="+mn-ea"/>
                <a:cs typeface="+mn-cs"/>
              </a:rPr>
              <a:t>can be generated by the act of a user attempting to connect to the system. Timesharing</a:t>
            </a:r>
          </a:p>
          <a:p>
            <a:r>
              <a:rPr lang="en-US" sz="1200" kern="1200" baseline="0" dirty="0">
                <a:solidFill>
                  <a:schemeClr val="tx1"/>
                </a:solidFill>
                <a:latin typeface="+mn-lt"/>
                <a:ea typeface="+mn-ea"/>
                <a:cs typeface="+mn-cs"/>
              </a:rPr>
              <a:t>users are not simply queued up and kept waiting until the system can accept</a:t>
            </a:r>
          </a:p>
          <a:p>
            <a:r>
              <a:rPr lang="en-US" sz="1200" kern="1200" baseline="0" dirty="0">
                <a:solidFill>
                  <a:schemeClr val="tx1"/>
                </a:solidFill>
                <a:latin typeface="+mn-lt"/>
                <a:ea typeface="+mn-ea"/>
                <a:cs typeface="+mn-cs"/>
              </a:rPr>
              <a:t>them. Rather, the operating system will accept all authorized comers until the</a:t>
            </a:r>
          </a:p>
          <a:p>
            <a:r>
              <a:rPr lang="en-US" sz="1200" kern="1200" baseline="0" dirty="0">
                <a:solidFill>
                  <a:schemeClr val="tx1"/>
                </a:solidFill>
                <a:latin typeface="+mn-lt"/>
                <a:ea typeface="+mn-ea"/>
                <a:cs typeface="+mn-cs"/>
              </a:rPr>
              <a:t>system is saturated, using some predefined measure of saturation. At that point, a</a:t>
            </a:r>
          </a:p>
          <a:p>
            <a:r>
              <a:rPr lang="en-US" sz="1200" kern="1200" baseline="0" dirty="0">
                <a:solidFill>
                  <a:schemeClr val="tx1"/>
                </a:solidFill>
                <a:latin typeface="+mn-lt"/>
                <a:ea typeface="+mn-ea"/>
                <a:cs typeface="+mn-cs"/>
              </a:rPr>
              <a:t>connection request is met with a message indicating that the system is full and the</a:t>
            </a:r>
          </a:p>
          <a:p>
            <a:r>
              <a:rPr lang="en-US" sz="1200" kern="1200" baseline="0" dirty="0">
                <a:solidFill>
                  <a:schemeClr val="tx1"/>
                </a:solidFill>
                <a:latin typeface="+mn-lt"/>
                <a:ea typeface="+mn-ea"/>
                <a:cs typeface="+mn-cs"/>
              </a:rPr>
              <a:t>user should try again later.</a:t>
            </a:r>
          </a:p>
          <a:p>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a:t>
            </a:fld>
            <a:endParaRPr lang="en-US" dirty="0"/>
          </a:p>
        </p:txBody>
      </p:sp>
    </p:spTree>
    <p:extLst>
      <p:ext uri="{BB962C8B-B14F-4D97-AF65-F5344CB8AC3E}">
        <p14:creationId xmlns:p14="http://schemas.microsoft.com/office/powerpoint/2010/main" val="2186073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Medium-term scheduling is part of the swapping function. The issues involved are</a:t>
            </a:r>
          </a:p>
          <a:p>
            <a:r>
              <a:rPr lang="en-US" sz="1200" kern="1200" baseline="0" dirty="0">
                <a:solidFill>
                  <a:schemeClr val="tx1"/>
                </a:solidFill>
                <a:latin typeface="+mn-lt"/>
                <a:ea typeface="+mn-ea"/>
                <a:cs typeface="+mn-cs"/>
              </a:rPr>
              <a:t>discussed in Chapters 3 , 7 , and 8 . Typically, the swapping-in decision is based on</a:t>
            </a:r>
          </a:p>
          <a:p>
            <a:r>
              <a:rPr lang="en-US" sz="1200" kern="1200" baseline="0" dirty="0">
                <a:solidFill>
                  <a:schemeClr val="tx1"/>
                </a:solidFill>
                <a:latin typeface="+mn-lt"/>
                <a:ea typeface="+mn-ea"/>
                <a:cs typeface="+mn-cs"/>
              </a:rPr>
              <a:t>the need to manage the degree of multiprogramming. On a system that does not</a:t>
            </a:r>
          </a:p>
          <a:p>
            <a:r>
              <a:rPr lang="en-US" sz="1200" kern="1200" baseline="0" dirty="0">
                <a:solidFill>
                  <a:schemeClr val="tx1"/>
                </a:solidFill>
                <a:latin typeface="+mn-lt"/>
                <a:ea typeface="+mn-ea"/>
                <a:cs typeface="+mn-cs"/>
              </a:rPr>
              <a:t>use virtual memory, memory management is also an issue. Thus, the swapping-in</a:t>
            </a:r>
          </a:p>
          <a:p>
            <a:r>
              <a:rPr lang="en-US" sz="1200" kern="1200" baseline="0" dirty="0">
                <a:solidFill>
                  <a:schemeClr val="tx1"/>
                </a:solidFill>
                <a:latin typeface="+mn-lt"/>
                <a:ea typeface="+mn-ea"/>
                <a:cs typeface="+mn-cs"/>
              </a:rPr>
              <a:t>decision will consider the memory requirements of the swapped-out processes.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a:t>
            </a:fld>
            <a:endParaRPr lang="en-US" dirty="0"/>
          </a:p>
        </p:txBody>
      </p:sp>
    </p:spTree>
    <p:extLst>
      <p:ext uri="{BB962C8B-B14F-4D97-AF65-F5344CB8AC3E}">
        <p14:creationId xmlns:p14="http://schemas.microsoft.com/office/powerpoint/2010/main" val="3661470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a:solidFill>
                  <a:schemeClr val="tx1"/>
                </a:solidFill>
                <a:latin typeface="+mn-lt"/>
                <a:ea typeface="+mn-ea"/>
                <a:cs typeface="+mn-cs"/>
              </a:rPr>
              <a:t>In terms of frequency of execution, the long-term scheduler executes relatively</a:t>
            </a:r>
          </a:p>
          <a:p>
            <a:r>
              <a:rPr lang="en-US" sz="1200" kern="1200" baseline="0" dirty="0">
                <a:solidFill>
                  <a:schemeClr val="tx1"/>
                </a:solidFill>
                <a:latin typeface="+mn-lt"/>
                <a:ea typeface="+mn-ea"/>
                <a:cs typeface="+mn-cs"/>
              </a:rPr>
              <a:t>infrequently and makes the coarse-grained decision of whether or not to take on</a:t>
            </a:r>
          </a:p>
          <a:p>
            <a:r>
              <a:rPr lang="en-US" sz="1200" kern="1200" baseline="0" dirty="0">
                <a:solidFill>
                  <a:schemeClr val="tx1"/>
                </a:solidFill>
                <a:latin typeface="+mn-lt"/>
                <a:ea typeface="+mn-ea"/>
                <a:cs typeface="+mn-cs"/>
              </a:rPr>
              <a:t>a new process and which one to take. The medium-term scheduler is executed</a:t>
            </a:r>
          </a:p>
          <a:p>
            <a:r>
              <a:rPr lang="en-US" sz="1200" kern="1200" baseline="0" dirty="0">
                <a:solidFill>
                  <a:schemeClr val="tx1"/>
                </a:solidFill>
                <a:latin typeface="+mn-lt"/>
                <a:ea typeface="+mn-ea"/>
                <a:cs typeface="+mn-cs"/>
              </a:rPr>
              <a:t>somewhat more frequently to make a swapping decision. The short-term scheduler,</a:t>
            </a:r>
          </a:p>
          <a:p>
            <a:r>
              <a:rPr lang="en-US" sz="1200" kern="1200" baseline="0" dirty="0">
                <a:solidFill>
                  <a:schemeClr val="tx1"/>
                </a:solidFill>
                <a:latin typeface="+mn-lt"/>
                <a:ea typeface="+mn-ea"/>
                <a:cs typeface="+mn-cs"/>
              </a:rPr>
              <a:t>also known as the dispatcher, executes most frequently and makes the fine-grained</a:t>
            </a:r>
          </a:p>
          <a:p>
            <a:r>
              <a:rPr lang="en-US" sz="1200" kern="1200" baseline="0" dirty="0">
                <a:solidFill>
                  <a:schemeClr val="tx1"/>
                </a:solidFill>
                <a:latin typeface="+mn-lt"/>
                <a:ea typeface="+mn-ea"/>
                <a:cs typeface="+mn-cs"/>
              </a:rPr>
              <a:t>decision of which process to execute next.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short-term scheduler is invoked whenever an event occurs that may lead</a:t>
            </a:r>
          </a:p>
          <a:p>
            <a:r>
              <a:rPr lang="en-US" sz="1200" kern="1200" baseline="0" dirty="0">
                <a:solidFill>
                  <a:schemeClr val="tx1"/>
                </a:solidFill>
                <a:latin typeface="+mn-lt"/>
                <a:ea typeface="+mn-ea"/>
                <a:cs typeface="+mn-cs"/>
              </a:rPr>
              <a:t>to the blocking of the current process or that may provide an opportunity to preempt</a:t>
            </a:r>
          </a:p>
          <a:p>
            <a:r>
              <a:rPr lang="en-US" sz="1200" kern="1200" baseline="0" dirty="0">
                <a:solidFill>
                  <a:schemeClr val="tx1"/>
                </a:solidFill>
                <a:latin typeface="+mn-lt"/>
                <a:ea typeface="+mn-ea"/>
                <a:cs typeface="+mn-cs"/>
              </a:rPr>
              <a:t>a currently running process in favor of another. Examples of such events include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Clock interrupts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I/O interrupts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Operating system calls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Signals (e.g., semaphores)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a:t>
            </a:fld>
            <a:endParaRPr lang="en-US" dirty="0"/>
          </a:p>
        </p:txBody>
      </p:sp>
    </p:spTree>
    <p:extLst>
      <p:ext uri="{BB962C8B-B14F-4D97-AF65-F5344CB8AC3E}">
        <p14:creationId xmlns:p14="http://schemas.microsoft.com/office/powerpoint/2010/main" val="3187407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mn-lt"/>
                <a:ea typeface="+mn-ea"/>
                <a:cs typeface="+mn-cs"/>
              </a:rPr>
              <a:t>The main objective of short-term scheduling is to allocate processor time in such</a:t>
            </a:r>
          </a:p>
          <a:p>
            <a:r>
              <a:rPr lang="en-US" sz="1200" kern="1200" baseline="0" dirty="0">
                <a:solidFill>
                  <a:schemeClr val="tx1"/>
                </a:solidFill>
                <a:latin typeface="+mn-lt"/>
                <a:ea typeface="+mn-ea"/>
                <a:cs typeface="+mn-cs"/>
              </a:rPr>
              <a:t>a way as to optimize one or more aspects of system behavior. Generally, a set of</a:t>
            </a:r>
          </a:p>
          <a:p>
            <a:r>
              <a:rPr lang="en-US" sz="1200" kern="1200" baseline="0" dirty="0">
                <a:solidFill>
                  <a:schemeClr val="tx1"/>
                </a:solidFill>
                <a:latin typeface="+mn-lt"/>
                <a:ea typeface="+mn-ea"/>
                <a:cs typeface="+mn-cs"/>
              </a:rPr>
              <a:t>criteria is established against which various scheduling policies may be evaluated.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commonly used criteria can be categorized along two dimensions. First,</a:t>
            </a:r>
          </a:p>
          <a:p>
            <a:r>
              <a:rPr lang="en-US" sz="1200" kern="1200" baseline="0" dirty="0">
                <a:solidFill>
                  <a:schemeClr val="tx1"/>
                </a:solidFill>
                <a:latin typeface="+mn-lt"/>
                <a:ea typeface="+mn-ea"/>
                <a:cs typeface="+mn-cs"/>
              </a:rPr>
              <a:t>we can make a distinction between user-oriented and system-oriented criteria.</a:t>
            </a:r>
          </a:p>
          <a:p>
            <a:r>
              <a:rPr lang="en-US" sz="1200" kern="1200" baseline="0" dirty="0">
                <a:solidFill>
                  <a:schemeClr val="tx1"/>
                </a:solidFill>
                <a:latin typeface="+mn-lt"/>
                <a:ea typeface="+mn-ea"/>
                <a:cs typeface="+mn-cs"/>
              </a:rPr>
              <a:t>User-oriented criteria relate to the behavior of the system as perceived by the</a:t>
            </a:r>
          </a:p>
          <a:p>
            <a:r>
              <a:rPr lang="en-US" sz="1200" kern="1200" baseline="0" dirty="0">
                <a:solidFill>
                  <a:schemeClr val="tx1"/>
                </a:solidFill>
                <a:latin typeface="+mn-lt"/>
                <a:ea typeface="+mn-ea"/>
                <a:cs typeface="+mn-cs"/>
              </a:rPr>
              <a:t>individual user or process. An example is response time in an interactive system.</a:t>
            </a:r>
          </a:p>
          <a:p>
            <a:r>
              <a:rPr lang="en-US" sz="1200" kern="1200" baseline="0" dirty="0">
                <a:solidFill>
                  <a:schemeClr val="tx1"/>
                </a:solidFill>
                <a:latin typeface="+mn-lt"/>
                <a:ea typeface="+mn-ea"/>
                <a:cs typeface="+mn-cs"/>
              </a:rPr>
              <a:t>Response time is the elapsed time between the submission of a request until the</a:t>
            </a:r>
          </a:p>
          <a:p>
            <a:r>
              <a:rPr lang="en-US" sz="1200" kern="1200" baseline="0" dirty="0">
                <a:solidFill>
                  <a:schemeClr val="tx1"/>
                </a:solidFill>
                <a:latin typeface="+mn-lt"/>
                <a:ea typeface="+mn-ea"/>
                <a:cs typeface="+mn-cs"/>
              </a:rPr>
              <a:t>response begins to appear as output. This quantity is visible to the user and is</a:t>
            </a:r>
          </a:p>
          <a:p>
            <a:r>
              <a:rPr lang="en-US" sz="1200" kern="1200" baseline="0" dirty="0">
                <a:solidFill>
                  <a:schemeClr val="tx1"/>
                </a:solidFill>
                <a:latin typeface="+mn-lt"/>
                <a:ea typeface="+mn-ea"/>
                <a:cs typeface="+mn-cs"/>
              </a:rPr>
              <a:t>naturally of interest to the user. We would like a scheduling policy that provides</a:t>
            </a:r>
          </a:p>
          <a:p>
            <a:r>
              <a:rPr lang="en-US" sz="1200" kern="1200" baseline="0" dirty="0">
                <a:solidFill>
                  <a:schemeClr val="tx1"/>
                </a:solidFill>
                <a:latin typeface="+mn-lt"/>
                <a:ea typeface="+mn-ea"/>
                <a:cs typeface="+mn-cs"/>
              </a:rPr>
              <a:t>“good” service to various users. In the case of response time, a threshold may be</a:t>
            </a:r>
          </a:p>
          <a:p>
            <a:r>
              <a:rPr lang="en-US" sz="1200" kern="1200" baseline="0" dirty="0">
                <a:solidFill>
                  <a:schemeClr val="tx1"/>
                </a:solidFill>
                <a:latin typeface="+mn-lt"/>
                <a:ea typeface="+mn-ea"/>
                <a:cs typeface="+mn-cs"/>
              </a:rPr>
              <a:t>defined, say two seconds. Then a goal of the scheduling mechanism should be to</a:t>
            </a:r>
          </a:p>
          <a:p>
            <a:r>
              <a:rPr lang="en-US" sz="1200" kern="1200" baseline="0" dirty="0">
                <a:solidFill>
                  <a:schemeClr val="tx1"/>
                </a:solidFill>
                <a:latin typeface="+mn-lt"/>
                <a:ea typeface="+mn-ea"/>
                <a:cs typeface="+mn-cs"/>
              </a:rPr>
              <a:t>maximize the number of users who experience an average response time of two</a:t>
            </a:r>
          </a:p>
          <a:p>
            <a:r>
              <a:rPr lang="en-US" sz="1200" kern="1200" baseline="0" dirty="0">
                <a:solidFill>
                  <a:schemeClr val="tx1"/>
                </a:solidFill>
                <a:latin typeface="+mn-lt"/>
                <a:ea typeface="+mn-ea"/>
                <a:cs typeface="+mn-cs"/>
              </a:rPr>
              <a:t>seconds or less.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Other criteria are system oriented. That is, the focus is on effective and</a:t>
            </a:r>
          </a:p>
          <a:p>
            <a:r>
              <a:rPr lang="en-US" sz="1200" kern="1200" baseline="0" dirty="0">
                <a:solidFill>
                  <a:schemeClr val="tx1"/>
                </a:solidFill>
                <a:latin typeface="+mn-lt"/>
                <a:ea typeface="+mn-ea"/>
                <a:cs typeface="+mn-cs"/>
              </a:rPr>
              <a:t>efficient utilization of the processor. An example is throughput, which is the rate</a:t>
            </a:r>
          </a:p>
          <a:p>
            <a:r>
              <a:rPr lang="en-US" sz="1200" kern="1200" baseline="0" dirty="0">
                <a:solidFill>
                  <a:schemeClr val="tx1"/>
                </a:solidFill>
                <a:latin typeface="+mn-lt"/>
                <a:ea typeface="+mn-ea"/>
                <a:cs typeface="+mn-cs"/>
              </a:rPr>
              <a:t>at which processes are completed. This is certainly a worthwhile measure of system</a:t>
            </a:r>
          </a:p>
          <a:p>
            <a:r>
              <a:rPr lang="en-US" sz="1200" kern="1200" baseline="0" dirty="0">
                <a:solidFill>
                  <a:schemeClr val="tx1"/>
                </a:solidFill>
                <a:latin typeface="+mn-lt"/>
                <a:ea typeface="+mn-ea"/>
                <a:cs typeface="+mn-cs"/>
              </a:rPr>
              <a:t>performance and one that we would like to maximize. However, it focuses on</a:t>
            </a:r>
          </a:p>
          <a:p>
            <a:r>
              <a:rPr lang="en-US" sz="1200" kern="1200" baseline="0" dirty="0">
                <a:solidFill>
                  <a:schemeClr val="tx1"/>
                </a:solidFill>
                <a:latin typeface="+mn-lt"/>
                <a:ea typeface="+mn-ea"/>
                <a:cs typeface="+mn-cs"/>
              </a:rPr>
              <a:t>system performance rather than service provided to the user. Thus, throughput is of</a:t>
            </a:r>
          </a:p>
          <a:p>
            <a:r>
              <a:rPr lang="en-US" sz="1200" kern="1200" baseline="0" dirty="0">
                <a:solidFill>
                  <a:schemeClr val="tx1"/>
                </a:solidFill>
                <a:latin typeface="+mn-lt"/>
                <a:ea typeface="+mn-ea"/>
                <a:cs typeface="+mn-cs"/>
              </a:rPr>
              <a:t>concern to a system administrator but not to the user population.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Whereas user-oriented criteria are important on virtually all systems, system-oriented</a:t>
            </a:r>
          </a:p>
          <a:p>
            <a:r>
              <a:rPr lang="en-US" sz="1200" kern="1200" baseline="0" dirty="0">
                <a:solidFill>
                  <a:schemeClr val="tx1"/>
                </a:solidFill>
                <a:latin typeface="+mn-lt"/>
                <a:ea typeface="+mn-ea"/>
                <a:cs typeface="+mn-cs"/>
              </a:rPr>
              <a:t>criteria are generally of minor importance on single-user systems. On a</a:t>
            </a:r>
          </a:p>
          <a:p>
            <a:r>
              <a:rPr lang="en-US" sz="1200" kern="1200" baseline="0" dirty="0">
                <a:solidFill>
                  <a:schemeClr val="tx1"/>
                </a:solidFill>
                <a:latin typeface="+mn-lt"/>
                <a:ea typeface="+mn-ea"/>
                <a:cs typeface="+mn-cs"/>
              </a:rPr>
              <a:t>single-user system, it probably is not important to achieve high processor utilization</a:t>
            </a:r>
          </a:p>
          <a:p>
            <a:r>
              <a:rPr lang="en-US" sz="1200" kern="1200" baseline="0" dirty="0">
                <a:solidFill>
                  <a:schemeClr val="tx1"/>
                </a:solidFill>
                <a:latin typeface="+mn-lt"/>
                <a:ea typeface="+mn-ea"/>
                <a:cs typeface="+mn-cs"/>
              </a:rPr>
              <a:t>or high throughput as long as the responsiveness of the system to user applications</a:t>
            </a:r>
          </a:p>
          <a:p>
            <a:r>
              <a:rPr lang="en-US" sz="1200" kern="1200" baseline="0" dirty="0">
                <a:solidFill>
                  <a:schemeClr val="tx1"/>
                </a:solidFill>
                <a:latin typeface="+mn-lt"/>
                <a:ea typeface="+mn-ea"/>
                <a:cs typeface="+mn-cs"/>
              </a:rPr>
              <a:t>is acceptable.</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a:t>
            </a:fld>
            <a:endParaRPr lang="en-US" dirty="0"/>
          </a:p>
        </p:txBody>
      </p:sp>
    </p:spTree>
    <p:extLst>
      <p:ext uri="{BB962C8B-B14F-4D97-AF65-F5344CB8AC3E}">
        <p14:creationId xmlns:p14="http://schemas.microsoft.com/office/powerpoint/2010/main" val="3731103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FAE9914-E235-4103-B06D-A1CFC1C2D97E}" type="datetime1">
              <a:rPr lang="en-US" smtClean="0"/>
              <a:t>2/17/2021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AF246AB-72DE-4829-A3EE-183283F17E51}"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2FEC8DA-514A-4633-97C7-5B41D08D8443}" type="datetime1">
              <a:rPr lang="en-US" smtClean="0"/>
              <a:t>2/17/2021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2BAF33-582B-4B0D-B27A-32E91EEEB040}"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55E5C4E-D264-4B8F-B570-C4F94DDDFB1D}" type="datetime1">
              <a:rPr lang="en-US" smtClean="0"/>
              <a:t>2/17/2021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835F4E-BD93-49E1-84D0-363BA31979D7}"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fld id="{D25289C7-AB3C-4F98-846F-C41ABA3AABE7}" type="datetime1">
              <a:rPr lang="en-US" smtClean="0"/>
              <a:t>2/17/2021</a:t>
            </a:fld>
            <a:endParaRPr lang="en-US" dirty="0"/>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46FA4F69-47FA-46CC-8030-E13D0EF9E85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a:t>
            </a:r>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BA844C3-E8CF-48A8-BA3A-8C28ED47A4AD}" type="datetime1">
              <a:rPr lang="en-US" smtClean="0"/>
              <a:t>2/17/2021</a:t>
            </a:fld>
            <a:endParaRPr/>
          </a:p>
        </p:txBody>
      </p:sp>
      <p:sp>
        <p:nvSpPr>
          <p:cNvPr id="5" name="Footer Placeholder 4"/>
          <p:cNvSpPr>
            <a:spLocks noGrp="1"/>
          </p:cNvSpPr>
          <p:nvPr>
            <p:ph type="ftr" sz="quarter" idx="11"/>
          </p:nvPr>
        </p:nvSpPr>
        <p:spPr/>
        <p:txBody>
          <a:bodyPr/>
          <a:lstStyle/>
          <a:p>
            <a:r>
              <a:rPr lang="en-US"/>
              <a:t>© 2017 Pearson Education, Inc., Hoboken, NJ. All rights reserved.</a:t>
            </a:r>
            <a:endParaRPr/>
          </a:p>
        </p:txBody>
      </p:sp>
      <p:sp>
        <p:nvSpPr>
          <p:cNvPr id="6" name="Slide Number Placeholder 5"/>
          <p:cNvSpPr>
            <a:spLocks noGrp="1"/>
          </p:cNvSpPr>
          <p:nvPr>
            <p:ph type="sldNum" sz="quarter" idx="12"/>
          </p:nvPr>
        </p:nvSpPr>
        <p:spPr/>
        <p:txBody>
          <a:bodyPr/>
          <a:lstStyle/>
          <a:p>
            <a:fld id="{3FFF1679-83E0-4571-98D7-4BB535B5F505}" type="slidenum">
              <a:rPr/>
              <a:pPr/>
              <a:t>‹#›</a:t>
            </a:fld>
            <a:endParaRPr/>
          </a:p>
        </p:txBody>
      </p:sp>
      <p:pic>
        <p:nvPicPr>
          <p:cNvPr id="7" name="Picture 6" descr="green.gif"/>
          <p:cNvPicPr>
            <a:picLocks noChangeAspect="1"/>
          </p:cNvPicPr>
          <p:nvPr userDrawn="1"/>
        </p:nvPicPr>
        <p:blipFill>
          <a:blip r:embed="rId2"/>
          <a:srcRect/>
          <a:stretch>
            <a:fillRect/>
          </a:stretch>
        </p:blipFill>
        <p:spPr bwMode="auto">
          <a:xfrm>
            <a:off x="8429625" y="5562600"/>
            <a:ext cx="714375" cy="838200"/>
          </a:xfrm>
          <a:prstGeom prst="rect">
            <a:avLst/>
          </a:prstGeom>
          <a:noFill/>
          <a:ln w="9525">
            <a:noFill/>
            <a:miter lim="800000"/>
            <a:headEnd/>
            <a:tailEnd/>
          </a:ln>
        </p:spPr>
      </p:pic>
      <p:pic>
        <p:nvPicPr>
          <p:cNvPr id="8" name="Picture 7" descr="hand.gif"/>
          <p:cNvPicPr>
            <a:picLocks noChangeAspect="1"/>
          </p:cNvPicPr>
          <p:nvPr userDrawn="1"/>
        </p:nvPicPr>
        <p:blipFill>
          <a:blip r:embed="rId3"/>
          <a:srcRect/>
          <a:stretch>
            <a:fillRect/>
          </a:stretch>
        </p:blipFill>
        <p:spPr bwMode="auto">
          <a:xfrm>
            <a:off x="0" y="6115050"/>
            <a:ext cx="1190625" cy="742950"/>
          </a:xfrm>
          <a:prstGeom prst="rect">
            <a:avLst/>
          </a:prstGeom>
          <a:noFill/>
          <a:ln w="9525">
            <a:noFill/>
            <a:miter lim="800000"/>
            <a:headEnd/>
            <a:tailEnd/>
          </a:ln>
        </p:spPr>
      </p:pic>
      <p:sp>
        <p:nvSpPr>
          <p:cNvPr id="9" name="Freeform 8"/>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pic>
        <p:nvPicPr>
          <p:cNvPr id="10" name="Picture 9" descr="top.gif"/>
          <p:cNvPicPr>
            <a:picLocks noChangeAspect="1"/>
          </p:cNvPicPr>
          <p:nvPr userDrawn="1"/>
        </p:nvPicPr>
        <p:blipFill>
          <a:blip r:embed="rId4"/>
          <a:srcRect/>
          <a:stretch>
            <a:fillRect/>
          </a:stretch>
        </p:blipFill>
        <p:spPr bwMode="auto">
          <a:xfrm rot="18850181">
            <a:off x="-155575" y="330200"/>
            <a:ext cx="2000250" cy="1047750"/>
          </a:xfrm>
          <a:prstGeom prst="rect">
            <a:avLst/>
          </a:prstGeom>
          <a:noFill/>
          <a:ln w="9525">
            <a:noFill/>
            <a:miter lim="800000"/>
            <a:headEnd/>
            <a:tailEnd/>
          </a:ln>
        </p:spPr>
      </p:pic>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1D626F78-D183-4331-A158-8E36A604F5DC}" type="datetime1">
              <a:rPr lang="en-US" smtClean="0"/>
              <a:t>2/17/2021</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93238FDB-2D8C-4804-B582-7DB90366B95F}" type="slidenum">
              <a:rPr lang="en-US" smtClean="0"/>
              <a:pPr>
                <a:defRPr/>
              </a:pPr>
              <a:t>‹#›</a:t>
            </a:fld>
            <a:endParaRPr lang="en-US" dirty="0"/>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2E0F9C71-91E7-4274-8943-9E583D1F228C}" type="datetime1">
              <a:rPr lang="en-US" smtClean="0"/>
              <a:t>2/17/2021</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FD77EB8B-B6EB-443D-9CB4-B019CEC8F476}" type="slidenum">
              <a:rPr lang="en-US" smtClean="0"/>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fld id="{8C4FA82B-76B9-4644-B979-40BBD1CE1BAA}" type="datetime1">
              <a:rPr lang="en-US" smtClean="0"/>
              <a:t>2/17/2021</a:t>
            </a:fld>
            <a:endParaRPr lang="en-US" dirty="0"/>
          </a:p>
        </p:txBody>
      </p:sp>
      <p:sp>
        <p:nvSpPr>
          <p:cNvPr id="8" name="Footer Placeholder 7"/>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9" name="Slide Number Placeholder 8"/>
          <p:cNvSpPr>
            <a:spLocks noGrp="1"/>
          </p:cNvSpPr>
          <p:nvPr>
            <p:ph type="sldNum" sz="quarter" idx="12"/>
          </p:nvPr>
        </p:nvSpPr>
        <p:spPr/>
        <p:txBody>
          <a:bodyPr/>
          <a:lstStyle/>
          <a:p>
            <a:pPr>
              <a:defRPr/>
            </a:pPr>
            <a:fld id="{D56104A5-FF6A-4891-8FE3-D539A7A66E05}" type="slidenum">
              <a:rPr lang="en-US" smtClean="0"/>
              <a:pPr>
                <a:defRPr/>
              </a:pPr>
              <a:t>‹#›</a:t>
            </a:fld>
            <a:endParaRPr lang="en-US" dirty="0"/>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FE295178-0501-444F-80D7-82E08CC6A27E}" type="datetime1">
              <a:rPr lang="en-US" smtClean="0"/>
              <a:t>2/17/2021</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5EF9E843-3822-4912-A3D2-FD2D8F47694C}" type="datetime1">
              <a:rPr lang="en-US" smtClean="0"/>
              <a:t>2/17/2021</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4E6AF46D-4434-458D-AA2D-AD17EE8A4D8F}" type="datetime1">
              <a:rPr lang="en-US" smtClean="0"/>
              <a:t>2/17/2021</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0C6B15-2EA7-4EBA-B7AC-E02140CB34A4}" type="datetime1">
              <a:rPr lang="en-US" smtClean="0"/>
              <a:t>2/17/2021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217303-0E5B-4E24-BCA3-62F5881C102C}"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A1F94787-D791-403B-A1EC-96015983D3CB}" type="datetime1">
              <a:rPr lang="en-US" smtClean="0"/>
              <a:t>2/17/2021</a:t>
            </a:fld>
            <a:endParaRPr lang="en-US" dirty="0"/>
          </a:p>
        </p:txBody>
      </p:sp>
      <p:sp>
        <p:nvSpPr>
          <p:cNvPr id="4" name="Footer Placeholder 3"/>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5" name="Slide Number Placeholder 4"/>
          <p:cNvSpPr>
            <a:spLocks noGrp="1"/>
          </p:cNvSpPr>
          <p:nvPr>
            <p:ph type="sldNum" sz="quarter" idx="12"/>
          </p:nvPr>
        </p:nvSpPr>
        <p:spPr/>
        <p:txBody>
          <a:bodyPr/>
          <a:lstStyle/>
          <a:p>
            <a:pPr>
              <a:defRPr/>
            </a:pPr>
            <a:fld id="{97012834-41A2-49E3-8762-B14EE3F5CFB1}" type="slidenum">
              <a:rPr lang="en-US" smtClean="0"/>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fld id="{5E17CA2E-C611-4E87-A58E-F5EDA79715E4}" type="datetime1">
              <a:rPr lang="en-US" smtClean="0"/>
              <a:t>2/17/2021</a:t>
            </a:fld>
            <a:endParaRPr lang="en-US" dirty="0"/>
          </a:p>
        </p:txBody>
      </p:sp>
      <p:sp>
        <p:nvSpPr>
          <p:cNvPr id="3" name="Footer Placeholder 2"/>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4" name="Slide Number Placeholder 3"/>
          <p:cNvSpPr>
            <a:spLocks noGrp="1"/>
          </p:cNvSpPr>
          <p:nvPr>
            <p:ph type="sldNum" sz="quarter" idx="12"/>
          </p:nvPr>
        </p:nvSpPr>
        <p:spPr/>
        <p:txBody>
          <a:bodyPr/>
          <a:lstStyle/>
          <a:p>
            <a:pPr>
              <a:defRPr/>
            </a:pPr>
            <a:fld id="{0A9A6F0D-A611-4358-861D-7B01E8303898}" type="slidenum">
              <a:rPr lang="en-US" smtClean="0"/>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34A0E55-3B84-48A1-AA33-822B4C568A51}" type="datetime1">
              <a:rPr lang="en-US" smtClean="0"/>
              <a:t>2/17/2021</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BAB79F47-3AF0-4617-BC60-2E592392BB48}" type="slidenum">
              <a:rPr lang="en-US" smtClean="0"/>
              <a:pPr>
                <a:defRPr/>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CEACC545-CB61-443C-8340-349A07345691}" type="datetime1">
              <a:rPr lang="en-US" smtClean="0"/>
              <a:t>2/17/2021</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CADF8B95-FD24-4BC4-B430-69A3136D11E0}" type="slidenum">
              <a:rPr lang="en-US" smtClean="0"/>
              <a:pPr>
                <a:defRPr/>
              </a:pPr>
              <a:t>‹#›</a:t>
            </a:fld>
            <a:endParaRPr lang="en-US" dirty="0"/>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a:t>Click icon to add picture</a:t>
            </a:r>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6EABADB4-D467-4301-8962-8CD7E6AD9F1B}" type="datetime1">
              <a:rPr lang="en-US" smtClean="0"/>
              <a:t>2/17/2021</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p>
            <a:pPr>
              <a:defRPr/>
            </a:pPr>
            <a:fld id="{FBF0D068-AB96-40B8-9FAA-4228627632C0}" type="slidenum">
              <a:rPr lang="en-US" smtClean="0"/>
              <a:pPr>
                <a:defRPr/>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7E8D423D-C562-4B88-9FB3-74B8198DECA2}" type="datetime1">
              <a:rPr lang="en-US" smtClean="0"/>
              <a:t>2/17/2021</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p>
            <a:pPr>
              <a:defRPr/>
            </a:pPr>
            <a:fld id="{0E7040A0-6A5C-4BDA-AED7-03967CF0473B}"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5F9739F-677D-4A5B-BD61-F87724B17BB5}" type="datetime1">
              <a:rPr lang="en-US" smtClean="0"/>
              <a:t>2/17/2021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F17966-739A-4E4E-BEF8-5E9D65CAA6DD}"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0CF415F-7B74-4262-94DD-28593180A6AE}" type="datetime1">
              <a:rPr lang="en-US" smtClean="0"/>
              <a:t>2/17/2021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9B75778-597E-43D2-A71E-341C60964EE0}"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D89454C-A9AC-4ADC-9590-7D66A9E5DF8A}" type="datetime1">
              <a:rPr lang="en-US" smtClean="0"/>
              <a:t>2/17/2021</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8D71189-8D0B-455A-87B2-3A89DCBF685D}"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121CBB3-9B9D-4FE8-89D5-D127D85DB416}" type="datetime1">
              <a:rPr lang="en-US" smtClean="0"/>
              <a:t>2/17/2021</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F5D2254-A369-4EE7-927D-AE713623071A}"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561EB92-C93F-4D8A-883A-144F67AD6791}" type="datetime1">
              <a:rPr lang="en-US" smtClean="0"/>
              <a:t>2/17/2021</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269E04E-7B9E-40CB-AECA-9BEEF7D4B165}"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1F93DDC-44FC-46A5-AB5A-CD5CCA56C423}" type="datetime1">
              <a:rPr lang="en-US" smtClean="0"/>
              <a:t>2/17/2021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A175EC1-C65E-447A-8CAE-CC74F7243464}"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C93FB9E-7026-4FF0-BDF1-27F08C01EDD8}" type="datetime1">
              <a:rPr lang="en-US" smtClean="0"/>
              <a:t>2/17/2021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4A6BC3C-EF4C-4932-8208-7FBB5701A0AF}"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2F7C29A-04AF-4EED-AAA2-C2B65F27CD96}" type="datetime1">
              <a:rPr lang="en-US" smtClean="0"/>
              <a:t>2/17/2021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69DAB5F-4C32-47E8-A254-E438E2D0D3F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7"/>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pPr>
              <a:defRPr/>
            </a:pPr>
            <a:fld id="{2223ACA4-002D-426E-9ECC-46E9BCC313CF}" type="datetime1">
              <a:rPr lang="en-US" smtClean="0"/>
              <a:t>2/17/2021</a:t>
            </a:fld>
            <a:endParaRPr lang="en-US" dirty="0"/>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pPr>
              <a:defRPr/>
            </a:pPr>
            <a:fld id="{E4367C90-D8D8-4A11-9BC3-E7451ACC5EB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transition/>
  <p:hf hdr="0" dt="0"/>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10.xml"/><Relationship Id="rId16" Type="http://schemas.openxmlformats.org/officeDocument/2006/relationships/diagramColors" Target="../diagrams/colors7.xml"/><Relationship Id="rId1" Type="http://schemas.openxmlformats.org/officeDocument/2006/relationships/slideLayout" Target="../slideLayouts/slideLayout17.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23.gif"/></Relationships>
</file>

<file path=ppt/slides/_rels/slide2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pPr eaLnBrk="1" hangingPunct="1"/>
            <a:r>
              <a:rPr lang="en-US" dirty="0"/>
              <a:t>Chapter 9</a:t>
            </a:r>
            <a:br>
              <a:rPr lang="en-US" dirty="0"/>
            </a:br>
            <a:r>
              <a:rPr lang="en-US" dirty="0"/>
              <a:t>Uniprocessor Scheduling</a:t>
            </a:r>
          </a:p>
        </p:txBody>
      </p:sp>
      <p:sp>
        <p:nvSpPr>
          <p:cNvPr id="3" name="Subtitle 2"/>
          <p:cNvSpPr>
            <a:spLocks noGrp="1"/>
          </p:cNvSpPr>
          <p:nvPr>
            <p:ph type="body" idx="1"/>
          </p:nvPr>
        </p:nvSpPr>
        <p:spPr/>
        <p:txBody>
          <a:bodyPr rtlCol="0">
            <a:normAutofit/>
          </a:bodyPr>
          <a:lstStyle/>
          <a:p>
            <a:pPr fontAlgn="auto">
              <a:spcAft>
                <a:spcPts val="0"/>
              </a:spcAft>
              <a:defRPr/>
            </a:pPr>
            <a:r>
              <a:rPr lang="en-US" dirty="0"/>
              <a:t>Ninth Edition</a:t>
            </a:r>
            <a:br>
              <a:rPr lang="en-US" dirty="0"/>
            </a:br>
            <a:r>
              <a:rPr lang="en-US" dirty="0"/>
              <a:t>By William Stallings</a:t>
            </a:r>
          </a:p>
        </p:txBody>
      </p:sp>
      <p:sp>
        <p:nvSpPr>
          <p:cNvPr id="6" name="Rectangle 5"/>
          <p:cNvSpPr/>
          <p:nvPr/>
        </p:nvSpPr>
        <p:spPr>
          <a:xfrm>
            <a:off x="609600" y="1600200"/>
            <a:ext cx="1905000" cy="3046988"/>
          </a:xfrm>
          <a:prstGeom prst="rect">
            <a:avLst/>
          </a:prstGeom>
        </p:spPr>
        <p:txBody>
          <a:bodyPr wrap="square">
            <a:spAutoFit/>
          </a:bodyPr>
          <a:lstStyle/>
          <a:p>
            <a:pPr algn="ctr" fontAlgn="auto">
              <a:spcBef>
                <a:spcPct val="20000"/>
              </a:spcBef>
              <a:spcAft>
                <a:spcPts val="0"/>
              </a:spcAft>
              <a:defRPr/>
            </a:pPr>
            <a:r>
              <a:rPr lang="en-US" sz="3200" i="1" dirty="0">
                <a:solidFill>
                  <a:schemeClr val="bg2">
                    <a:lumMod val="25000"/>
                  </a:schemeClr>
                </a:solidFill>
                <a:latin typeface="+mn-lt"/>
              </a:rPr>
              <a:t>Operating Systems:</a:t>
            </a:r>
            <a:br>
              <a:rPr lang="en-US" sz="3200" i="1" dirty="0">
                <a:solidFill>
                  <a:schemeClr val="bg2">
                    <a:lumMod val="25000"/>
                  </a:schemeClr>
                </a:solidFill>
                <a:latin typeface="+mn-lt"/>
              </a:rPr>
            </a:br>
            <a:r>
              <a:rPr lang="en-US" sz="3200" i="1" dirty="0">
                <a:solidFill>
                  <a:schemeClr val="bg2">
                    <a:lumMod val="25000"/>
                  </a:schemeClr>
                </a:solidFill>
                <a:latin typeface="+mn-lt"/>
              </a:rPr>
              <a:t>Internals and Design Principles</a:t>
            </a:r>
          </a:p>
        </p:txBody>
      </p:sp>
      <p:sp>
        <p:nvSpPr>
          <p:cNvPr id="4" name="Footer Placeholder 3"/>
          <p:cNvSpPr>
            <a:spLocks noGrp="1"/>
          </p:cNvSpPr>
          <p:nvPr>
            <p:ph type="ftr" sz="quarter" idx="11"/>
          </p:nvPr>
        </p:nvSpPr>
        <p:spPr>
          <a:xfrm>
            <a:off x="318246" y="6492875"/>
            <a:ext cx="7149353" cy="365125"/>
          </a:xfrm>
        </p:spPr>
        <p:txBody>
          <a:bodyPr/>
          <a:lstStyle/>
          <a:p>
            <a:pPr>
              <a:defRPr/>
            </a:pPr>
            <a:r>
              <a:rPr lang="en-US" dirty="0"/>
              <a:t>© 2017 Pearson Education, Inc., Hoboken, NJ. All rights reserved.</a:t>
            </a:r>
          </a:p>
        </p:txBody>
      </p:sp>
      <p:sp>
        <p:nvSpPr>
          <p:cNvPr id="2" name="Slide Number Placeholder 1">
            <a:extLst>
              <a:ext uri="{FF2B5EF4-FFF2-40B4-BE49-F238E27FC236}">
                <a16:creationId xmlns:a16="http://schemas.microsoft.com/office/drawing/2014/main" id="{B27047BC-72A0-417B-BF61-AE4696CA2873}"/>
              </a:ext>
            </a:extLst>
          </p:cNvPr>
          <p:cNvSpPr>
            <a:spLocks noGrp="1"/>
          </p:cNvSpPr>
          <p:nvPr>
            <p:ph type="sldNum" sz="quarter" idx="12"/>
          </p:nvPr>
        </p:nvSpPr>
        <p:spPr/>
        <p:txBody>
          <a:bodyPr/>
          <a:lstStyle/>
          <a:p>
            <a:pPr>
              <a:defRPr/>
            </a:pPr>
            <a:fld id="{93238FDB-2D8C-4804-B582-7DB90366B95F}" type="slidenum">
              <a:rPr lang="en-US" smtClean="0"/>
              <a:pPr>
                <a:defRPr/>
              </a:pPr>
              <a:t>1</a:t>
            </a:fld>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47582421"/>
              </p:ext>
            </p:extLst>
          </p:nvPr>
        </p:nvGraphicFramePr>
        <p:xfrm>
          <a:off x="1295400" y="2108200"/>
          <a:ext cx="6858000" cy="474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456252"/>
            <a:ext cx="8305800" cy="1323041"/>
          </a:xfrm>
        </p:spPr>
        <p:txBody>
          <a:bodyPr/>
          <a:lstStyle/>
          <a:p>
            <a:pPr algn="ctr"/>
            <a:r>
              <a:rPr lang="en-US" sz="4400" dirty="0">
                <a:solidFill>
                  <a:schemeClr val="accent5">
                    <a:lumMod val="50000"/>
                  </a:schemeClr>
                </a:solidFill>
              </a:rPr>
              <a:t>Short-Term Scheduling Criteria:  Performance</a:t>
            </a:r>
          </a:p>
        </p:txBody>
      </p:sp>
      <p:graphicFrame>
        <p:nvGraphicFramePr>
          <p:cNvPr id="15" name="Content Placeholder 14"/>
          <p:cNvGraphicFramePr>
            <a:graphicFrameLocks noGrp="1"/>
          </p:cNvGraphicFramePr>
          <p:nvPr>
            <p:ph sz="half" idx="1"/>
            <p:extLst>
              <p:ext uri="{D42A27DB-BD31-4B8C-83A1-F6EECF244321}">
                <p14:modId xmlns:p14="http://schemas.microsoft.com/office/powerpoint/2010/main" val="1601714357"/>
              </p:ext>
            </p:extLst>
          </p:nvPr>
        </p:nvGraphicFramePr>
        <p:xfrm>
          <a:off x="838200" y="2286000"/>
          <a:ext cx="2133600" cy="1219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3" name="Diagram 12"/>
          <p:cNvGraphicFramePr/>
          <p:nvPr>
            <p:extLst>
              <p:ext uri="{D42A27DB-BD31-4B8C-83A1-F6EECF244321}">
                <p14:modId xmlns:p14="http://schemas.microsoft.com/office/powerpoint/2010/main" val="1748761703"/>
              </p:ext>
            </p:extLst>
          </p:nvPr>
        </p:nvGraphicFramePr>
        <p:xfrm>
          <a:off x="6629400" y="2209800"/>
          <a:ext cx="1752600" cy="1270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7" name="Straight Arrow Connector 16"/>
          <p:cNvCxnSpPr/>
          <p:nvPr/>
        </p:nvCxnSpPr>
        <p:spPr>
          <a:xfrm rot="16200000" flipH="1">
            <a:off x="1409700" y="3543300"/>
            <a:ext cx="609600" cy="533400"/>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5400000">
            <a:off x="7315200" y="3505200"/>
            <a:ext cx="838200" cy="533400"/>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3" name="Footer Placeholder 2"/>
          <p:cNvSpPr>
            <a:spLocks noGrp="1"/>
          </p:cNvSpPr>
          <p:nvPr>
            <p:ph type="ftr" sz="quarter" idx="11"/>
          </p:nvPr>
        </p:nvSpPr>
        <p:spPr>
          <a:xfrm>
            <a:off x="318246" y="6492875"/>
            <a:ext cx="6539753" cy="365125"/>
          </a:xfrm>
        </p:spPr>
        <p:txBody>
          <a:bodyPr/>
          <a:lstStyle/>
          <a:p>
            <a:pPr>
              <a:defRPr/>
            </a:pPr>
            <a:r>
              <a:rPr lang="en-US"/>
              <a:t>© 2017 Pearson Education, Inc., Hoboken, NJ. </a:t>
            </a:r>
            <a:r>
              <a:rPr lang="en-US" dirty="0"/>
              <a:t>All rights reserved.</a:t>
            </a:r>
          </a:p>
        </p:txBody>
      </p:sp>
      <p:sp>
        <p:nvSpPr>
          <p:cNvPr id="4" name="Slide Number Placeholder 3">
            <a:extLst>
              <a:ext uri="{FF2B5EF4-FFF2-40B4-BE49-F238E27FC236}">
                <a16:creationId xmlns:a16="http://schemas.microsoft.com/office/drawing/2014/main" id="{4D4FA096-6C15-43D8-BDD8-B308D7F5F20D}"/>
              </a:ext>
            </a:extLst>
          </p:cNvPr>
          <p:cNvSpPr>
            <a:spLocks noGrp="1"/>
          </p:cNvSpPr>
          <p:nvPr>
            <p:ph type="sldNum" sz="quarter" idx="12"/>
          </p:nvPr>
        </p:nvSpPr>
        <p:spPr/>
        <p:txBody>
          <a:bodyPr/>
          <a:lstStyle/>
          <a:p>
            <a:pPr>
              <a:defRPr/>
            </a:pPr>
            <a:fld id="{E4367C90-D8D8-4A11-9BC3-E7451ACC5EB2}" type="slidenum">
              <a:rPr lang="en-US" smtClean="0"/>
              <a:pPr>
                <a:defRPr/>
              </a:pPr>
              <a:t>10</a:t>
            </a:fld>
            <a:endParaRPr 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t="2149"/>
          <a:stretch>
            <a:fillRect/>
          </a:stretch>
        </p:blipFill>
        <p:spPr>
          <a:xfrm>
            <a:off x="685800" y="627096"/>
            <a:ext cx="4191000" cy="5871007"/>
          </a:xfrm>
          <a:prstGeom prst="rect">
            <a:avLst/>
          </a:prstGeom>
          <a:ln>
            <a:solidFill>
              <a:schemeClr val="tx1"/>
            </a:solidFill>
          </a:ln>
        </p:spPr>
      </p:pic>
      <p:sp>
        <p:nvSpPr>
          <p:cNvPr id="10" name="TextBox 9"/>
          <p:cNvSpPr txBox="1"/>
          <p:nvPr/>
        </p:nvSpPr>
        <p:spPr>
          <a:xfrm>
            <a:off x="5122404" y="1219200"/>
            <a:ext cx="3249608" cy="1323439"/>
          </a:xfrm>
          <a:prstGeom prst="rect">
            <a:avLst/>
          </a:prstGeom>
          <a:noFill/>
        </p:spPr>
        <p:txBody>
          <a:bodyPr wrap="none" rtlCol="0">
            <a:spAutoFit/>
          </a:bodyPr>
          <a:lstStyle/>
          <a:p>
            <a:pPr algn="ctr"/>
            <a:r>
              <a:rPr lang="en-US" sz="2800" b="1" dirty="0">
                <a:latin typeface="+mn-lt"/>
              </a:rPr>
              <a:t>Table 9.2   </a:t>
            </a:r>
          </a:p>
          <a:p>
            <a:pPr algn="ctr"/>
            <a:endParaRPr lang="en-US" sz="2400" b="1" dirty="0">
              <a:latin typeface="+mn-lt"/>
            </a:endParaRPr>
          </a:p>
          <a:p>
            <a:pPr algn="ctr"/>
            <a:r>
              <a:rPr lang="en-US" sz="2800" b="1" dirty="0">
                <a:latin typeface="+mn-lt"/>
              </a:rPr>
              <a:t>Scheduling Criteria</a:t>
            </a:r>
            <a:r>
              <a:rPr lang="en-US" sz="2800" dirty="0">
                <a:latin typeface="+mn-lt"/>
              </a:rPr>
              <a:t> </a:t>
            </a:r>
          </a:p>
        </p:txBody>
      </p:sp>
      <p:sp>
        <p:nvSpPr>
          <p:cNvPr id="11" name="TextBox 10"/>
          <p:cNvSpPr txBox="1"/>
          <p:nvPr/>
        </p:nvSpPr>
        <p:spPr>
          <a:xfrm>
            <a:off x="5029200" y="6019800"/>
            <a:ext cx="3505200" cy="276999"/>
          </a:xfrm>
          <a:prstGeom prst="rect">
            <a:avLst/>
          </a:prstGeom>
          <a:noFill/>
        </p:spPr>
        <p:txBody>
          <a:bodyPr wrap="square" rtlCol="0">
            <a:spAutoFit/>
          </a:bodyPr>
          <a:lstStyle/>
          <a:p>
            <a:r>
              <a:rPr lang="en-US" sz="1200" dirty="0">
                <a:latin typeface="+mn-lt"/>
              </a:rPr>
              <a:t>(Table can be found on page 403 in textbook)</a:t>
            </a:r>
          </a:p>
        </p:txBody>
      </p:sp>
      <p:sp>
        <p:nvSpPr>
          <p:cNvPr id="2" name="Footer Placeholder 1"/>
          <p:cNvSpPr>
            <a:spLocks noGrp="1"/>
          </p:cNvSpPr>
          <p:nvPr>
            <p:ph type="ftr" sz="quarter" idx="11"/>
          </p:nvPr>
        </p:nvSpPr>
        <p:spPr>
          <a:xfrm>
            <a:off x="318246" y="6492875"/>
            <a:ext cx="7073153" cy="365125"/>
          </a:xfrm>
        </p:spPr>
        <p:txBody>
          <a:bodyPr/>
          <a:lstStyle/>
          <a:p>
            <a:pPr>
              <a:defRPr/>
            </a:pPr>
            <a:r>
              <a:rPr lang="en-US" dirty="0"/>
              <a:t>© 2017 Pearson Education, Inc., Hoboken, NJ. All rights reserved.</a:t>
            </a:r>
          </a:p>
        </p:txBody>
      </p:sp>
      <p:sp>
        <p:nvSpPr>
          <p:cNvPr id="3" name="Slide Number Placeholder 2">
            <a:extLst>
              <a:ext uri="{FF2B5EF4-FFF2-40B4-BE49-F238E27FC236}">
                <a16:creationId xmlns:a16="http://schemas.microsoft.com/office/drawing/2014/main" id="{CFC63DA0-83C7-4C21-B14B-630E7268F338}"/>
              </a:ext>
            </a:extLst>
          </p:cNvPr>
          <p:cNvSpPr>
            <a:spLocks noGrp="1"/>
          </p:cNvSpPr>
          <p:nvPr>
            <p:ph type="sldNum" sz="quarter" idx="12"/>
          </p:nvPr>
        </p:nvSpPr>
        <p:spPr/>
        <p:txBody>
          <a:bodyPr/>
          <a:lstStyle/>
          <a:p>
            <a:pPr>
              <a:defRPr/>
            </a:pPr>
            <a:fld id="{0A9A6F0D-A611-4358-861D-7B01E8303898}" type="slidenum">
              <a:rPr lang="en-US" smtClean="0"/>
              <a:pPr>
                <a:defRPr/>
              </a:pPr>
              <a:t>11</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xmlns:mv="urn:schemas-microsoft-com:mac:vml">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4.pdf"/>
          <p:cNvPicPr>
            <a:picLocks noChangeAspect="1"/>
          </p:cNvPicPr>
          <p:nvPr/>
        </p:nvPicPr>
        <p:blipFill>
          <a:blip r:embed="rId3"/>
          <a:stretch>
            <a:fillRect/>
          </a:stretch>
        </p:blipFill>
        <p:spPr>
          <a:xfrm>
            <a:off x="152400" y="381000"/>
            <a:ext cx="8875059" cy="6858000"/>
          </a:xfrm>
          <a:prstGeom prst="rect">
            <a:avLst/>
          </a:prstGeom>
        </p:spPr>
      </p:pic>
      <p:sp>
        <p:nvSpPr>
          <p:cNvPr id="2" name="Footer Placeholder 1"/>
          <p:cNvSpPr>
            <a:spLocks noGrp="1"/>
          </p:cNvSpPr>
          <p:nvPr>
            <p:ph type="ftr" sz="quarter" idx="11"/>
          </p:nvPr>
        </p:nvSpPr>
        <p:spPr>
          <a:xfrm>
            <a:off x="318246" y="6492875"/>
            <a:ext cx="5472953" cy="365125"/>
          </a:xfrm>
        </p:spPr>
        <p:txBody>
          <a:bodyPr/>
          <a:lstStyle/>
          <a:p>
            <a:pPr>
              <a:defRPr/>
            </a:pPr>
            <a:r>
              <a:rPr lang="en-US" dirty="0"/>
              <a:t>© 2017 Pearson Education, Inc., Hoboken, NJ. All rights reserved.</a:t>
            </a:r>
          </a:p>
        </p:txBody>
      </p:sp>
      <p:sp>
        <p:nvSpPr>
          <p:cNvPr id="3" name="Slide Number Placeholder 2">
            <a:extLst>
              <a:ext uri="{FF2B5EF4-FFF2-40B4-BE49-F238E27FC236}">
                <a16:creationId xmlns:a16="http://schemas.microsoft.com/office/drawing/2014/main" id="{5EF0A209-F36B-413A-8AD4-30257E0FCCE2}"/>
              </a:ext>
            </a:extLst>
          </p:cNvPr>
          <p:cNvSpPr>
            <a:spLocks noGrp="1"/>
          </p:cNvSpPr>
          <p:nvPr>
            <p:ph type="sldNum" sz="quarter" idx="12"/>
          </p:nvPr>
        </p:nvSpPr>
        <p:spPr/>
        <p:txBody>
          <a:bodyPr/>
          <a:lstStyle/>
          <a:p>
            <a:pPr>
              <a:defRPr/>
            </a:pPr>
            <a:fld id="{0A9A6F0D-A611-4358-861D-7B01E8303898}" type="slidenum">
              <a:rPr lang="en-US" smtClean="0"/>
              <a:pPr>
                <a:defRPr/>
              </a:pPr>
              <a:t>12</a:t>
            </a:fld>
            <a:endParaRPr lang="en-US" dirty="0"/>
          </a:p>
        </p:txBody>
      </p:sp>
    </p:spTree>
  </p:cSld>
  <p:clrMapOvr>
    <a:masterClrMapping/>
  </p:clrMapOvr>
  <p:transition spd="slow">
    <p:wheel spokes="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824788" cy="1323041"/>
          </a:xfrm>
        </p:spPr>
        <p:txBody>
          <a:bodyPr/>
          <a:lstStyle/>
          <a:p>
            <a:pPr algn="l"/>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Selection Function</a:t>
            </a:r>
          </a:p>
        </p:txBody>
      </p:sp>
      <p:sp>
        <p:nvSpPr>
          <p:cNvPr id="5" name="Content Placeholder 4"/>
          <p:cNvSpPr>
            <a:spLocks noGrp="1"/>
          </p:cNvSpPr>
          <p:nvPr>
            <p:ph sz="half" idx="14"/>
          </p:nvPr>
        </p:nvSpPr>
        <p:spPr>
          <a:xfrm>
            <a:off x="533400" y="2286000"/>
            <a:ext cx="8077200" cy="3962400"/>
          </a:xfrm>
        </p:spPr>
        <p:txBody>
          <a:bodyPr>
            <a:normAutofit/>
          </a:bodyPr>
          <a:lstStyle/>
          <a:p>
            <a:r>
              <a:rPr lang="en-US" dirty="0"/>
              <a:t>Determines which process, among ready processes, is selected next for execution</a:t>
            </a:r>
          </a:p>
          <a:p>
            <a:r>
              <a:rPr lang="en-US" dirty="0"/>
              <a:t>May be based on priority, resource requirements, or the execution characteristics of the process</a:t>
            </a:r>
          </a:p>
          <a:p>
            <a:r>
              <a:rPr lang="en-NZ" dirty="0"/>
              <a:t>If based on execution characteristics, then important quantities are:</a:t>
            </a:r>
          </a:p>
          <a:p>
            <a:pPr lvl="1">
              <a:buSzPct val="106000"/>
              <a:buFont typeface="Wingdings" charset="2"/>
              <a:buChar char="§"/>
            </a:pPr>
            <a:r>
              <a:rPr lang="en-NZ" b="1" i="1" dirty="0"/>
              <a:t>w </a:t>
            </a:r>
            <a:r>
              <a:rPr lang="en-NZ" dirty="0"/>
              <a:t>= time spent in system so far, waiting</a:t>
            </a:r>
          </a:p>
          <a:p>
            <a:pPr lvl="1">
              <a:buSzPct val="106000"/>
              <a:buFont typeface="Wingdings" charset="2"/>
              <a:buChar char="§"/>
            </a:pPr>
            <a:r>
              <a:rPr lang="en-NZ" b="1" i="1" dirty="0"/>
              <a:t> e</a:t>
            </a:r>
            <a:r>
              <a:rPr lang="en-NZ" dirty="0"/>
              <a:t> = time spent in execution so far</a:t>
            </a:r>
          </a:p>
          <a:p>
            <a:pPr lvl="1">
              <a:buSzPct val="106000"/>
              <a:buFont typeface="Wingdings" charset="2"/>
              <a:buChar char="§"/>
            </a:pPr>
            <a:r>
              <a:rPr lang="en-NZ" b="1" i="1" dirty="0"/>
              <a:t> s</a:t>
            </a:r>
            <a:r>
              <a:rPr lang="en-NZ" dirty="0"/>
              <a:t> = total service time required by the process, including </a:t>
            </a:r>
            <a:r>
              <a:rPr lang="en-NZ" i="1" dirty="0"/>
              <a:t>e</a:t>
            </a:r>
            <a:r>
              <a:rPr lang="en-NZ" dirty="0"/>
              <a:t>; generally, this quantity must be estimated or supplied by the user</a:t>
            </a:r>
          </a:p>
          <a:p>
            <a:endParaRPr lang="en-US" dirty="0"/>
          </a:p>
        </p:txBody>
      </p:sp>
      <p:sp>
        <p:nvSpPr>
          <p:cNvPr id="3" name="Footer Placeholder 2"/>
          <p:cNvSpPr>
            <a:spLocks noGrp="1"/>
          </p:cNvSpPr>
          <p:nvPr>
            <p:ph type="ftr" sz="quarter" idx="11"/>
          </p:nvPr>
        </p:nvSpPr>
        <p:spPr>
          <a:xfrm>
            <a:off x="318246" y="6492875"/>
            <a:ext cx="6615953" cy="365125"/>
          </a:xfrm>
        </p:spPr>
        <p:txBody>
          <a:bodyPr/>
          <a:lstStyle/>
          <a:p>
            <a:pPr>
              <a:defRPr/>
            </a:pPr>
            <a:r>
              <a:rPr lang="en-US"/>
              <a:t>© 2017 Pearson Education, Inc., Hoboken, NJ. </a:t>
            </a:r>
            <a:r>
              <a:rPr lang="en-US" dirty="0"/>
              <a:t>All rights reserved.</a:t>
            </a:r>
          </a:p>
        </p:txBody>
      </p:sp>
      <p:sp>
        <p:nvSpPr>
          <p:cNvPr id="4" name="Slide Number Placeholder 3">
            <a:extLst>
              <a:ext uri="{FF2B5EF4-FFF2-40B4-BE49-F238E27FC236}">
                <a16:creationId xmlns:a16="http://schemas.microsoft.com/office/drawing/2014/main" id="{F0C83D71-D108-4F84-9CEA-F81ECC01CE47}"/>
              </a:ext>
            </a:extLst>
          </p:cNvPr>
          <p:cNvSpPr>
            <a:spLocks noGrp="1"/>
          </p:cNvSpPr>
          <p:nvPr>
            <p:ph type="sldNum" sz="quarter" idx="12"/>
          </p:nvPr>
        </p:nvSpPr>
        <p:spPr/>
        <p:txBody>
          <a:bodyPr/>
          <a:lstStyle/>
          <a:p>
            <a:pPr>
              <a:defRPr/>
            </a:pPr>
            <a:fld id="{E4367C90-D8D8-4A11-9BC3-E7451ACC5EB2}" type="slidenum">
              <a:rPr lang="en-US" smtClean="0"/>
              <a:pPr>
                <a:defRPr/>
              </a:pPr>
              <a:t>13</a:t>
            </a:fld>
            <a:endParaRPr 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824788" cy="1296348"/>
          </a:xfrm>
        </p:spPr>
        <p:txBody>
          <a:bodyPr/>
          <a:lstStyle/>
          <a:p>
            <a:pPr algn="l"/>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Decision Mode</a:t>
            </a:r>
          </a:p>
        </p:txBody>
      </p:sp>
      <p:sp>
        <p:nvSpPr>
          <p:cNvPr id="3" name="Content Placeholder 2"/>
          <p:cNvSpPr>
            <a:spLocks noGrp="1"/>
          </p:cNvSpPr>
          <p:nvPr>
            <p:ph sz="half" idx="1"/>
          </p:nvPr>
        </p:nvSpPr>
        <p:spPr>
          <a:xfrm>
            <a:off x="658904" y="2438400"/>
            <a:ext cx="3657600" cy="3687763"/>
          </a:xfrm>
        </p:spPr>
        <p:txBody>
          <a:bodyPr>
            <a:normAutofit/>
          </a:bodyPr>
          <a:lstStyle/>
          <a:p>
            <a:pPr>
              <a:buSzPct val="110000"/>
              <a:buFont typeface="Wingdings" charset="2"/>
              <a:buChar char="§"/>
            </a:pPr>
            <a:r>
              <a:rPr lang="en-NZ" sz="3200" dirty="0"/>
              <a:t>Specifies the instants in time at which the selection function is exercised</a:t>
            </a:r>
          </a:p>
        </p:txBody>
      </p:sp>
      <p:sp>
        <p:nvSpPr>
          <p:cNvPr id="4" name="Content Placeholder 3"/>
          <p:cNvSpPr>
            <a:spLocks noGrp="1"/>
          </p:cNvSpPr>
          <p:nvPr>
            <p:ph sz="half" idx="2"/>
          </p:nvPr>
        </p:nvSpPr>
        <p:spPr/>
        <p:txBody>
          <a:bodyPr>
            <a:normAutofit/>
          </a:bodyPr>
          <a:lstStyle/>
          <a:p>
            <a:pPr>
              <a:buSzPct val="110000"/>
              <a:buFont typeface="Wingdings" charset="2"/>
              <a:buChar char="§"/>
            </a:pPr>
            <a:r>
              <a:rPr lang="en-NZ" sz="3200" dirty="0"/>
              <a:t>Two categories:</a:t>
            </a:r>
          </a:p>
          <a:p>
            <a:pPr marL="911225" lvl="1" indent="-342900">
              <a:buSzPct val="110000"/>
              <a:buFont typeface="Wingdings" charset="2"/>
              <a:buChar char="§"/>
            </a:pPr>
            <a:r>
              <a:rPr lang="en-NZ" sz="2800" dirty="0"/>
              <a:t>Nonpreemptive</a:t>
            </a:r>
          </a:p>
          <a:p>
            <a:pPr marL="911225" lvl="1" indent="-342900">
              <a:buSzPct val="110000"/>
              <a:buFont typeface="Wingdings" charset="2"/>
              <a:buChar char="§"/>
            </a:pPr>
            <a:r>
              <a:rPr lang="en-NZ" sz="2800" dirty="0"/>
              <a:t>Preemptive</a:t>
            </a:r>
          </a:p>
        </p:txBody>
      </p:sp>
      <p:sp>
        <p:nvSpPr>
          <p:cNvPr id="6" name="Footer Placeholder 5"/>
          <p:cNvSpPr>
            <a:spLocks noGrp="1"/>
          </p:cNvSpPr>
          <p:nvPr>
            <p:ph type="ftr" sz="quarter" idx="11"/>
          </p:nvPr>
        </p:nvSpPr>
        <p:spPr>
          <a:xfrm>
            <a:off x="318246" y="6492875"/>
            <a:ext cx="6692153" cy="365125"/>
          </a:xfrm>
        </p:spPr>
        <p:txBody>
          <a:bodyPr/>
          <a:lstStyle/>
          <a:p>
            <a:pPr>
              <a:defRPr/>
            </a:pPr>
            <a:r>
              <a:rPr lang="en-US"/>
              <a:t>© 2017 Pearson Education, Inc., Hoboken, NJ. </a:t>
            </a:r>
            <a:r>
              <a:rPr lang="en-US" dirty="0"/>
              <a:t>All rights reserved.</a:t>
            </a:r>
          </a:p>
        </p:txBody>
      </p:sp>
      <p:sp>
        <p:nvSpPr>
          <p:cNvPr id="5" name="Slide Number Placeholder 4">
            <a:extLst>
              <a:ext uri="{FF2B5EF4-FFF2-40B4-BE49-F238E27FC236}">
                <a16:creationId xmlns:a16="http://schemas.microsoft.com/office/drawing/2014/main" id="{DB8BDDC8-312D-4F5B-A178-00D67C22B1F1}"/>
              </a:ext>
            </a:extLst>
          </p:cNvPr>
          <p:cNvSpPr>
            <a:spLocks noGrp="1"/>
          </p:cNvSpPr>
          <p:nvPr>
            <p:ph type="sldNum" sz="quarter" idx="12"/>
          </p:nvPr>
        </p:nvSpPr>
        <p:spPr/>
        <p:txBody>
          <a:bodyPr/>
          <a:lstStyle/>
          <a:p>
            <a:pPr>
              <a:defRPr/>
            </a:pPr>
            <a:fld id="{FD77EB8B-B6EB-443D-9CB4-B019CEC8F476}" type="slidenum">
              <a:rPr lang="en-US" smtClean="0"/>
              <a:pPr>
                <a:defRPr/>
              </a:pPr>
              <a:t>14</a:t>
            </a:fld>
            <a:endParaRPr lang="en-US"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1" y="457201"/>
            <a:ext cx="8229600" cy="1143000"/>
          </a:xfrm>
        </p:spPr>
        <p:txBody>
          <a:bodyPr/>
          <a:lstStyle/>
          <a:p>
            <a:pPr algn="ct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Nonpreemptive </a:t>
            </a:r>
            <a:r>
              <a:rPr lang="en-US"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vs</a:t>
            </a: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Preemptive</a:t>
            </a:r>
            <a:endParaRPr lang="en-NZ"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Text Placeholder 3"/>
          <p:cNvSpPr>
            <a:spLocks noGrp="1"/>
          </p:cNvSpPr>
          <p:nvPr>
            <p:ph type="body" idx="1"/>
          </p:nvPr>
        </p:nvSpPr>
        <p:spPr/>
        <p:txBody>
          <a:bodyPr/>
          <a:lstStyle/>
          <a:p>
            <a:r>
              <a:rPr lang="en-US" sz="3200" dirty="0"/>
              <a:t>Nonpreemptive</a:t>
            </a:r>
          </a:p>
        </p:txBody>
      </p:sp>
      <p:sp>
        <p:nvSpPr>
          <p:cNvPr id="3" name="Content Placeholder 2"/>
          <p:cNvSpPr>
            <a:spLocks noGrp="1"/>
          </p:cNvSpPr>
          <p:nvPr>
            <p:ph sz="half" idx="2"/>
          </p:nvPr>
        </p:nvSpPr>
        <p:spPr/>
        <p:txBody>
          <a:bodyPr>
            <a:normAutofit/>
          </a:bodyPr>
          <a:lstStyle/>
          <a:p>
            <a:pPr>
              <a:buNone/>
            </a:pPr>
            <a:endParaRPr lang="en-US" sz="2400" dirty="0"/>
          </a:p>
          <a:p>
            <a:pPr lvl="1"/>
            <a:r>
              <a:rPr lang="en-US" sz="2000" dirty="0"/>
              <a:t>Once a process is in the running state, it will continue until it terminates or blocks itself for I/O</a:t>
            </a:r>
          </a:p>
          <a:p>
            <a:endParaRPr lang="en-US" dirty="0"/>
          </a:p>
          <a:p>
            <a:endParaRPr lang="en-NZ" dirty="0"/>
          </a:p>
        </p:txBody>
      </p:sp>
      <p:sp>
        <p:nvSpPr>
          <p:cNvPr id="5" name="Text Placeholder 4"/>
          <p:cNvSpPr>
            <a:spLocks noGrp="1"/>
          </p:cNvSpPr>
          <p:nvPr>
            <p:ph type="body" sz="quarter" idx="3"/>
          </p:nvPr>
        </p:nvSpPr>
        <p:spPr/>
        <p:txBody>
          <a:bodyPr/>
          <a:lstStyle/>
          <a:p>
            <a:r>
              <a:rPr lang="en-US" sz="3200" dirty="0"/>
              <a:t>Preemptive</a:t>
            </a:r>
          </a:p>
        </p:txBody>
      </p:sp>
      <p:sp>
        <p:nvSpPr>
          <p:cNvPr id="6" name="Content Placeholder 5"/>
          <p:cNvSpPr>
            <a:spLocks noGrp="1"/>
          </p:cNvSpPr>
          <p:nvPr>
            <p:ph sz="quarter" idx="4"/>
          </p:nvPr>
        </p:nvSpPr>
        <p:spPr>
          <a:xfrm>
            <a:off x="4828032" y="2590800"/>
            <a:ext cx="3657600" cy="3810000"/>
          </a:xfrm>
        </p:spPr>
        <p:txBody>
          <a:bodyPr>
            <a:noAutofit/>
          </a:bodyPr>
          <a:lstStyle/>
          <a:p>
            <a:pPr lvl="1"/>
            <a:r>
              <a:rPr lang="en-US" sz="2000" dirty="0"/>
              <a:t>Currently running process may be interrupted and moved to ready state by the OS</a:t>
            </a:r>
          </a:p>
          <a:p>
            <a:pPr lvl="1"/>
            <a:r>
              <a:rPr lang="en-US" sz="2000" dirty="0"/>
              <a:t>Decision to preempt may be performed when a new process arrives, when an interrupt occurs that places a blocked process in the Ready state, or periodically, based on a clock interrupt</a:t>
            </a:r>
          </a:p>
        </p:txBody>
      </p:sp>
      <p:sp>
        <p:nvSpPr>
          <p:cNvPr id="7" name="Footer Placeholder 6"/>
          <p:cNvSpPr>
            <a:spLocks noGrp="1"/>
          </p:cNvSpPr>
          <p:nvPr>
            <p:ph type="ftr" sz="quarter" idx="11"/>
          </p:nvPr>
        </p:nvSpPr>
        <p:spPr>
          <a:xfrm>
            <a:off x="318246" y="6492875"/>
            <a:ext cx="6463553" cy="365125"/>
          </a:xfrm>
        </p:spPr>
        <p:txBody>
          <a:bodyPr/>
          <a:lstStyle/>
          <a:p>
            <a:pPr>
              <a:defRPr/>
            </a:pPr>
            <a:r>
              <a:rPr lang="en-US" dirty="0"/>
              <a:t>© 2017 Pearson Education, Inc., Hoboken, NJ. All rights reserved.</a:t>
            </a:r>
          </a:p>
        </p:txBody>
      </p:sp>
      <p:sp>
        <p:nvSpPr>
          <p:cNvPr id="8" name="Slide Number Placeholder 7">
            <a:extLst>
              <a:ext uri="{FF2B5EF4-FFF2-40B4-BE49-F238E27FC236}">
                <a16:creationId xmlns:a16="http://schemas.microsoft.com/office/drawing/2014/main" id="{0101DDAA-DC69-4A2A-994E-F2A0FBA912F4}"/>
              </a:ext>
            </a:extLst>
          </p:cNvPr>
          <p:cNvSpPr>
            <a:spLocks noGrp="1"/>
          </p:cNvSpPr>
          <p:nvPr>
            <p:ph type="sldNum" sz="quarter" idx="12"/>
          </p:nvPr>
        </p:nvSpPr>
        <p:spPr/>
        <p:txBody>
          <a:bodyPr/>
          <a:lstStyle/>
          <a:p>
            <a:pPr>
              <a:defRPr/>
            </a:pPr>
            <a:fld id="{D56104A5-FF6A-4891-8FE3-D539A7A66E05}" type="slidenum">
              <a:rPr lang="en-US" smtClean="0"/>
              <a:pPr>
                <a:defRPr/>
              </a:pPr>
              <a:t>15</a:t>
            </a:fld>
            <a:endParaRPr lang="en-US"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045882" y="2743200"/>
            <a:ext cx="7031318" cy="762000"/>
          </a:xfrm>
          <a:prstGeom prst="rect">
            <a:avLst/>
          </a:prstGeom>
          <a:blipFill rotWithShape="1">
            <a:blip r:embed="rId3"/>
            <a:tile tx="0" ty="0" sx="100000" sy="100000" flip="none" algn="tl"/>
          </a:blipFill>
        </p:spPr>
        <p:txBody>
          <a:bodyPr wrap="square" rtlCol="0">
            <a:spAutoFit/>
          </a:bodyPr>
          <a:lstStyle/>
          <a:p>
            <a:endParaRPr lang="en-US" dirty="0"/>
          </a:p>
        </p:txBody>
      </p:sp>
      <p:pic>
        <p:nvPicPr>
          <p:cNvPr id="12" name="Picture 11"/>
          <p:cNvPicPr>
            <a:picLocks noChangeAspect="1"/>
          </p:cNvPicPr>
          <p:nvPr/>
        </p:nvPicPr>
        <p:blipFill>
          <a:blip r:embed="rId4"/>
          <a:srcRect l="22642" r="24151" b="10435"/>
          <a:stretch>
            <a:fillRect/>
          </a:stretch>
        </p:blipFill>
        <p:spPr>
          <a:xfrm>
            <a:off x="609600" y="990600"/>
            <a:ext cx="7848600" cy="3822249"/>
          </a:xfrm>
          <a:prstGeom prst="rect">
            <a:avLst/>
          </a:prstGeom>
          <a:ln>
            <a:solidFill>
              <a:schemeClr val="tx1"/>
            </a:solidFill>
          </a:ln>
        </p:spPr>
      </p:pic>
      <p:sp>
        <p:nvSpPr>
          <p:cNvPr id="14" name="TextBox 13"/>
          <p:cNvSpPr txBox="1"/>
          <p:nvPr/>
        </p:nvSpPr>
        <p:spPr>
          <a:xfrm>
            <a:off x="609600" y="5486400"/>
            <a:ext cx="7848600" cy="646331"/>
          </a:xfrm>
          <a:prstGeom prst="rect">
            <a:avLst/>
          </a:prstGeom>
          <a:noFill/>
        </p:spPr>
        <p:txBody>
          <a:bodyPr wrap="square" rtlCol="0">
            <a:spAutoFit/>
          </a:bodyPr>
          <a:lstStyle/>
          <a:p>
            <a:pPr algn="ctr"/>
            <a:r>
              <a:rPr lang="en-US" b="1" dirty="0">
                <a:latin typeface="+mn-lt"/>
              </a:rPr>
              <a:t>Table 9.4 </a:t>
            </a:r>
          </a:p>
          <a:p>
            <a:pPr algn="ctr"/>
            <a:r>
              <a:rPr lang="en-US" b="1" dirty="0">
                <a:latin typeface="+mn-lt"/>
              </a:rPr>
              <a:t>Process Scheduling Example</a:t>
            </a:r>
            <a:r>
              <a:rPr lang="en-US" dirty="0">
                <a:latin typeface="+mn-lt"/>
              </a:rPr>
              <a:t> </a:t>
            </a:r>
          </a:p>
        </p:txBody>
      </p:sp>
      <p:sp>
        <p:nvSpPr>
          <p:cNvPr id="2" name="Footer Placeholder 1"/>
          <p:cNvSpPr>
            <a:spLocks noGrp="1"/>
          </p:cNvSpPr>
          <p:nvPr>
            <p:ph type="ftr" sz="quarter" idx="11"/>
          </p:nvPr>
        </p:nvSpPr>
        <p:spPr>
          <a:xfrm>
            <a:off x="318246" y="6492875"/>
            <a:ext cx="7225553" cy="365125"/>
          </a:xfrm>
        </p:spPr>
        <p:txBody>
          <a:bodyPr/>
          <a:lstStyle/>
          <a:p>
            <a:pPr>
              <a:defRPr/>
            </a:pPr>
            <a:r>
              <a:rPr lang="en-US" dirty="0"/>
              <a:t>© 2017 Pearson Education, Inc., Hoboken, NJ. All rights reserved.</a:t>
            </a:r>
          </a:p>
        </p:txBody>
      </p:sp>
      <p:sp>
        <p:nvSpPr>
          <p:cNvPr id="3" name="Slide Number Placeholder 2">
            <a:extLst>
              <a:ext uri="{FF2B5EF4-FFF2-40B4-BE49-F238E27FC236}">
                <a16:creationId xmlns:a16="http://schemas.microsoft.com/office/drawing/2014/main" id="{9B7F327E-C1B4-44D2-8832-FFC42FC41CC3}"/>
              </a:ext>
            </a:extLst>
          </p:cNvPr>
          <p:cNvSpPr>
            <a:spLocks noGrp="1"/>
          </p:cNvSpPr>
          <p:nvPr>
            <p:ph type="sldNum" sz="quarter" idx="12"/>
          </p:nvPr>
        </p:nvSpPr>
        <p:spPr/>
        <p:txBody>
          <a:bodyPr/>
          <a:lstStyle/>
          <a:p>
            <a:pPr>
              <a:defRPr/>
            </a:pPr>
            <a:fld id="{BAB79F47-3AF0-4617-BC60-2E592392BB48}" type="slidenum">
              <a:rPr lang="en-US" smtClean="0"/>
              <a:pPr>
                <a:defRPr/>
              </a:pPr>
              <a:t>16</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v="urn:schemas-microsoft-com:mac:vml">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6252"/>
            <a:ext cx="8026401" cy="1323041"/>
          </a:xfrm>
        </p:spPr>
        <p:txBody>
          <a:bodyPr/>
          <a:lstStyle/>
          <a:p>
            <a:pPr algn="ct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First-Come-First-Served (FCFS)</a:t>
            </a:r>
          </a:p>
        </p:txBody>
      </p:sp>
      <p:sp>
        <p:nvSpPr>
          <p:cNvPr id="3" name="Content Placeholder 2"/>
          <p:cNvSpPr>
            <a:spLocks noGrp="1"/>
          </p:cNvSpPr>
          <p:nvPr>
            <p:ph sz="half" idx="1"/>
          </p:nvPr>
        </p:nvSpPr>
        <p:spPr>
          <a:xfrm>
            <a:off x="685800" y="2257191"/>
            <a:ext cx="3657600" cy="4082939"/>
          </a:xfrm>
        </p:spPr>
        <p:txBody>
          <a:bodyPr/>
          <a:lstStyle/>
          <a:p>
            <a:r>
              <a:rPr lang="en-US" dirty="0"/>
              <a:t>Simplest scheduling policy</a:t>
            </a:r>
          </a:p>
          <a:p>
            <a:r>
              <a:rPr lang="en-US" dirty="0"/>
              <a:t>Also known as first-in-first-out (FIFO) or a strict queuing scheme</a:t>
            </a:r>
          </a:p>
          <a:p>
            <a:r>
              <a:rPr lang="en-US" dirty="0"/>
              <a:t>As each process becomes ready, it joins the ready queue</a:t>
            </a:r>
          </a:p>
          <a:p>
            <a:r>
              <a:rPr lang="en-US" dirty="0"/>
              <a:t>When the currently running process ceases to execute, the process that has been in the ready queue the longest is selected for running</a:t>
            </a:r>
          </a:p>
          <a:p>
            <a:endParaRPr lang="en-US" dirty="0"/>
          </a:p>
        </p:txBody>
      </p:sp>
      <p:sp>
        <p:nvSpPr>
          <p:cNvPr id="5" name="Content Placeholder 4"/>
          <p:cNvSpPr>
            <a:spLocks noGrp="1"/>
          </p:cNvSpPr>
          <p:nvPr>
            <p:ph sz="half" idx="2"/>
          </p:nvPr>
        </p:nvSpPr>
        <p:spPr>
          <a:xfrm>
            <a:off x="4800600" y="2438400"/>
            <a:ext cx="3657600" cy="3840163"/>
          </a:xfrm>
        </p:spPr>
        <p:txBody>
          <a:bodyPr/>
          <a:lstStyle/>
          <a:p>
            <a:r>
              <a:rPr lang="en-US" dirty="0"/>
              <a:t>Performs much better for long processes than short ones</a:t>
            </a:r>
          </a:p>
          <a:p>
            <a:r>
              <a:rPr lang="en-US" dirty="0"/>
              <a:t>Tends to favor processor-bound processes over I/O-bound processes</a:t>
            </a:r>
          </a:p>
        </p:txBody>
      </p:sp>
      <p:sp>
        <p:nvSpPr>
          <p:cNvPr id="4" name="Footer Placeholder 3"/>
          <p:cNvSpPr>
            <a:spLocks noGrp="1"/>
          </p:cNvSpPr>
          <p:nvPr>
            <p:ph type="ftr" sz="quarter" idx="11"/>
          </p:nvPr>
        </p:nvSpPr>
        <p:spPr>
          <a:xfrm>
            <a:off x="318246" y="6492875"/>
            <a:ext cx="5396753" cy="365125"/>
          </a:xfrm>
        </p:spPr>
        <p:txBody>
          <a:bodyPr/>
          <a:lstStyle/>
          <a:p>
            <a:pPr>
              <a:defRPr/>
            </a:pPr>
            <a:r>
              <a:rPr lang="en-US"/>
              <a:t>© 2017 Pearson Education, Inc., Hoboken, NJ. </a:t>
            </a:r>
            <a:r>
              <a:rPr lang="en-US" dirty="0"/>
              <a:t>All rights reserved.</a:t>
            </a:r>
          </a:p>
        </p:txBody>
      </p:sp>
      <p:pic>
        <p:nvPicPr>
          <p:cNvPr id="7" name="Picture 6" descr="Fig09_05a.gif">
            <a:extLst>
              <a:ext uri="{FF2B5EF4-FFF2-40B4-BE49-F238E27FC236}">
                <a16:creationId xmlns:a16="http://schemas.microsoft.com/office/drawing/2014/main" id="{7838F57E-1A0B-4806-ABC0-B616DE2A14F0}"/>
              </a:ext>
            </a:extLst>
          </p:cNvPr>
          <p:cNvPicPr>
            <a:picLocks noChangeAspect="1"/>
          </p:cNvPicPr>
          <p:nvPr/>
        </p:nvPicPr>
        <p:blipFill rotWithShape="1">
          <a:blip r:embed="rId3" cstate="print"/>
          <a:srcRect l="25243"/>
          <a:stretch/>
        </p:blipFill>
        <p:spPr>
          <a:xfrm>
            <a:off x="3886200" y="4648200"/>
            <a:ext cx="5264242" cy="1630363"/>
          </a:xfrm>
          <a:prstGeom prst="rect">
            <a:avLst/>
          </a:prstGeom>
        </p:spPr>
      </p:pic>
      <p:sp>
        <p:nvSpPr>
          <p:cNvPr id="6" name="Slide Number Placeholder 5">
            <a:extLst>
              <a:ext uri="{FF2B5EF4-FFF2-40B4-BE49-F238E27FC236}">
                <a16:creationId xmlns:a16="http://schemas.microsoft.com/office/drawing/2014/main" id="{04737488-DD19-4FC5-8A13-0E8678D5C418}"/>
              </a:ext>
            </a:extLst>
          </p:cNvPr>
          <p:cNvSpPr>
            <a:spLocks noGrp="1"/>
          </p:cNvSpPr>
          <p:nvPr>
            <p:ph type="sldNum" sz="quarter" idx="12"/>
          </p:nvPr>
        </p:nvSpPr>
        <p:spPr/>
        <p:txBody>
          <a:bodyPr/>
          <a:lstStyle/>
          <a:p>
            <a:pPr>
              <a:defRPr/>
            </a:pPr>
            <a:fld id="{FD77EB8B-B6EB-443D-9CB4-B019CEC8F476}" type="slidenum">
              <a:rPr lang="en-US" smtClean="0"/>
              <a:pPr>
                <a:defRPr/>
              </a:pPr>
              <a:t>17</a:t>
            </a:fld>
            <a:endParaRPr lang="en-US"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Round Robin</a:t>
            </a:r>
          </a:p>
        </p:txBody>
      </p:sp>
      <p:sp>
        <p:nvSpPr>
          <p:cNvPr id="3" name="Content Placeholder 2"/>
          <p:cNvSpPr>
            <a:spLocks noGrp="1"/>
          </p:cNvSpPr>
          <p:nvPr>
            <p:ph sz="half" idx="1"/>
          </p:nvPr>
        </p:nvSpPr>
        <p:spPr>
          <a:xfrm>
            <a:off x="533400" y="2133600"/>
            <a:ext cx="3783104" cy="3992563"/>
          </a:xfrm>
        </p:spPr>
        <p:txBody>
          <a:bodyPr/>
          <a:lstStyle/>
          <a:p>
            <a:r>
              <a:rPr lang="en-US" dirty="0"/>
              <a:t>Uses preemption based on a clock</a:t>
            </a:r>
          </a:p>
          <a:p>
            <a:r>
              <a:rPr lang="en-US" dirty="0"/>
              <a:t>Also known as </a:t>
            </a:r>
            <a:r>
              <a:rPr lang="en-US" b="1" dirty="0"/>
              <a:t>time slicing</a:t>
            </a:r>
            <a:r>
              <a:rPr lang="en-US" dirty="0"/>
              <a:t> because each process is given a slice of time before being preempted</a:t>
            </a:r>
          </a:p>
          <a:p>
            <a:r>
              <a:rPr lang="en-US" dirty="0"/>
              <a:t>Principal design issue is the length of the time quantum, or slice, to be used</a:t>
            </a:r>
          </a:p>
          <a:p>
            <a:endParaRPr lang="en-US" dirty="0"/>
          </a:p>
          <a:p>
            <a:endParaRPr lang="en-US" dirty="0"/>
          </a:p>
          <a:p>
            <a:endParaRPr lang="en-US" dirty="0"/>
          </a:p>
        </p:txBody>
      </p:sp>
      <p:sp>
        <p:nvSpPr>
          <p:cNvPr id="5" name="Content Placeholder 4"/>
          <p:cNvSpPr>
            <a:spLocks noGrp="1"/>
          </p:cNvSpPr>
          <p:nvPr>
            <p:ph sz="half" idx="2"/>
          </p:nvPr>
        </p:nvSpPr>
        <p:spPr>
          <a:xfrm>
            <a:off x="4831308" y="2133600"/>
            <a:ext cx="3657600" cy="3992563"/>
          </a:xfrm>
        </p:spPr>
        <p:txBody>
          <a:bodyPr/>
          <a:lstStyle/>
          <a:p>
            <a:r>
              <a:rPr lang="en-US" dirty="0"/>
              <a:t>Particularly effective in a general-purpose time-sharing system or transaction processing system</a:t>
            </a:r>
          </a:p>
          <a:p>
            <a:r>
              <a:rPr lang="en-US" dirty="0"/>
              <a:t>One drawback is its relative treatment of processor-bound and I/O-bound processes</a:t>
            </a:r>
          </a:p>
        </p:txBody>
      </p:sp>
      <p:sp>
        <p:nvSpPr>
          <p:cNvPr id="4" name="Footer Placeholder 3"/>
          <p:cNvSpPr>
            <a:spLocks noGrp="1"/>
          </p:cNvSpPr>
          <p:nvPr>
            <p:ph type="ftr" sz="quarter" idx="11"/>
          </p:nvPr>
        </p:nvSpPr>
        <p:spPr>
          <a:xfrm>
            <a:off x="318246" y="6492875"/>
            <a:ext cx="7073153" cy="365125"/>
          </a:xfrm>
        </p:spPr>
        <p:txBody>
          <a:bodyPr/>
          <a:lstStyle/>
          <a:p>
            <a:pPr>
              <a:defRPr/>
            </a:pPr>
            <a:r>
              <a:rPr lang="en-US" dirty="0"/>
              <a:t>© 2017 Pearson Education, Inc., Hoboken, NJ. All rights reserved.</a:t>
            </a:r>
          </a:p>
        </p:txBody>
      </p:sp>
      <p:pic>
        <p:nvPicPr>
          <p:cNvPr id="6" name="Picture 5" descr="Fig09_05b.gif">
            <a:extLst>
              <a:ext uri="{FF2B5EF4-FFF2-40B4-BE49-F238E27FC236}">
                <a16:creationId xmlns:a16="http://schemas.microsoft.com/office/drawing/2014/main" id="{B9DD3F09-6356-4855-8165-E7A055BCA535}"/>
              </a:ext>
            </a:extLst>
          </p:cNvPr>
          <p:cNvPicPr>
            <a:picLocks noChangeAspect="1"/>
          </p:cNvPicPr>
          <p:nvPr/>
        </p:nvPicPr>
        <p:blipFill>
          <a:blip r:embed="rId3" cstate="print"/>
          <a:stretch>
            <a:fillRect/>
          </a:stretch>
        </p:blipFill>
        <p:spPr>
          <a:xfrm>
            <a:off x="457200" y="4953000"/>
            <a:ext cx="8273387" cy="1523714"/>
          </a:xfrm>
          <a:prstGeom prst="rect">
            <a:avLst/>
          </a:prstGeom>
        </p:spPr>
      </p:pic>
      <p:sp>
        <p:nvSpPr>
          <p:cNvPr id="7" name="Slide Number Placeholder 6">
            <a:extLst>
              <a:ext uri="{FF2B5EF4-FFF2-40B4-BE49-F238E27FC236}">
                <a16:creationId xmlns:a16="http://schemas.microsoft.com/office/drawing/2014/main" id="{05EBE41E-A9F5-4AAC-A468-986F9266B588}"/>
              </a:ext>
            </a:extLst>
          </p:cNvPr>
          <p:cNvSpPr>
            <a:spLocks noGrp="1"/>
          </p:cNvSpPr>
          <p:nvPr>
            <p:ph type="sldNum" sz="quarter" idx="12"/>
          </p:nvPr>
        </p:nvSpPr>
        <p:spPr/>
        <p:txBody>
          <a:bodyPr/>
          <a:lstStyle/>
          <a:p>
            <a:pPr>
              <a:defRPr/>
            </a:pPr>
            <a:fld id="{FD77EB8B-B6EB-443D-9CB4-B019CEC8F476}" type="slidenum">
              <a:rPr lang="en-US" smtClean="0"/>
              <a:pPr>
                <a:defRPr/>
              </a:pPr>
              <a:t>18</a:t>
            </a:fld>
            <a:endParaRPr lang="en-US"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6.pdf"/>
          <p:cNvPicPr>
            <a:picLocks noChangeAspect="1"/>
          </p:cNvPicPr>
          <p:nvPr/>
        </p:nvPicPr>
        <p:blipFill rotWithShape="1">
          <a:blip r:embed="rId3"/>
          <a:srcRect t="5455" b="62975"/>
          <a:stretch/>
        </p:blipFill>
        <p:spPr>
          <a:xfrm>
            <a:off x="-90857" y="609599"/>
            <a:ext cx="9325715" cy="3810001"/>
          </a:xfrm>
          <a:prstGeom prst="rect">
            <a:avLst/>
          </a:prstGeom>
        </p:spPr>
      </p:pic>
      <p:sp>
        <p:nvSpPr>
          <p:cNvPr id="2" name="Footer Placeholder 1"/>
          <p:cNvSpPr>
            <a:spLocks noGrp="1"/>
          </p:cNvSpPr>
          <p:nvPr>
            <p:ph type="ftr" sz="quarter" idx="11"/>
          </p:nvPr>
        </p:nvSpPr>
        <p:spPr>
          <a:xfrm>
            <a:off x="318246" y="6492875"/>
            <a:ext cx="6387353" cy="365125"/>
          </a:xfrm>
        </p:spPr>
        <p:txBody>
          <a:bodyPr/>
          <a:lstStyle/>
          <a:p>
            <a:pPr>
              <a:defRPr/>
            </a:pPr>
            <a:r>
              <a:rPr lang="en-US" dirty="0"/>
              <a:t>© 2017 Pearson Education, Inc., Hoboken, NJ. All rights reserved.</a:t>
            </a:r>
          </a:p>
        </p:txBody>
      </p:sp>
      <p:sp>
        <p:nvSpPr>
          <p:cNvPr id="3" name="Slide Number Placeholder 2">
            <a:extLst>
              <a:ext uri="{FF2B5EF4-FFF2-40B4-BE49-F238E27FC236}">
                <a16:creationId xmlns:a16="http://schemas.microsoft.com/office/drawing/2014/main" id="{5B9AA2DF-BE9E-4C34-BD82-1A0544F6B4ED}"/>
              </a:ext>
            </a:extLst>
          </p:cNvPr>
          <p:cNvSpPr>
            <a:spLocks noGrp="1"/>
          </p:cNvSpPr>
          <p:nvPr>
            <p:ph type="sldNum" sz="quarter" idx="12"/>
          </p:nvPr>
        </p:nvSpPr>
        <p:spPr/>
        <p:txBody>
          <a:bodyPr/>
          <a:lstStyle/>
          <a:p>
            <a:pPr>
              <a:defRPr/>
            </a:pPr>
            <a:fld id="{BAB79F47-3AF0-4617-BC60-2E592392BB48}" type="slidenum">
              <a:rPr lang="en-US" smtClean="0"/>
              <a:pPr>
                <a:defRPr/>
              </a:pPr>
              <a:t>19</a:t>
            </a:fld>
            <a:endParaRPr lang="en-US" dirty="0"/>
          </a:p>
        </p:txBody>
      </p:sp>
      <p:pic>
        <p:nvPicPr>
          <p:cNvPr id="7" name="Picture 6" descr="f6.pdf">
            <a:extLst>
              <a:ext uri="{FF2B5EF4-FFF2-40B4-BE49-F238E27FC236}">
                <a16:creationId xmlns:a16="http://schemas.microsoft.com/office/drawing/2014/main" id="{54559DD0-AEDF-4B56-B67F-D0CB7032B4D6}"/>
              </a:ext>
            </a:extLst>
          </p:cNvPr>
          <p:cNvPicPr>
            <a:picLocks noChangeAspect="1"/>
          </p:cNvPicPr>
          <p:nvPr/>
        </p:nvPicPr>
        <p:blipFill rotWithShape="1">
          <a:blip r:embed="rId3"/>
          <a:srcRect t="74595" b="19091"/>
          <a:stretch/>
        </p:blipFill>
        <p:spPr>
          <a:xfrm>
            <a:off x="-90857" y="5105400"/>
            <a:ext cx="9325715" cy="76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7824788" cy="1323041"/>
          </a:xfrm>
        </p:spPr>
        <p:txBody>
          <a:bodyPr/>
          <a:lstStyle/>
          <a:p>
            <a:r>
              <a:rPr lang="en-NZ" dirty="0">
                <a:solidFill>
                  <a:schemeClr val="accent1">
                    <a:lumMod val="75000"/>
                  </a:schemeClr>
                </a:solidFill>
              </a:rPr>
              <a:t>Processor Scheduling</a:t>
            </a:r>
          </a:p>
        </p:txBody>
      </p:sp>
      <p:sp>
        <p:nvSpPr>
          <p:cNvPr id="3" name="Content Placeholder 2"/>
          <p:cNvSpPr>
            <a:spLocks noGrp="1"/>
          </p:cNvSpPr>
          <p:nvPr>
            <p:ph sz="half" idx="1"/>
          </p:nvPr>
        </p:nvSpPr>
        <p:spPr>
          <a:xfrm>
            <a:off x="654050" y="2286000"/>
            <a:ext cx="7848600" cy="3886199"/>
          </a:xfrm>
        </p:spPr>
        <p:txBody>
          <a:bodyPr/>
          <a:lstStyle/>
          <a:p>
            <a:r>
              <a:rPr lang="en-NZ" sz="2400" dirty="0"/>
              <a:t>Aim is to assign processes to be executed by the processor in a way that meets system objectives, such as response time, throughput, and processor efficiency</a:t>
            </a:r>
          </a:p>
          <a:p>
            <a:r>
              <a:rPr lang="en-NZ" sz="2400" dirty="0"/>
              <a:t>Broken down into three separate functions:</a:t>
            </a:r>
          </a:p>
        </p:txBody>
      </p:sp>
      <p:graphicFrame>
        <p:nvGraphicFramePr>
          <p:cNvPr id="4" name="Diagram 3"/>
          <p:cNvGraphicFramePr/>
          <p:nvPr>
            <p:extLst>
              <p:ext uri="{D42A27DB-BD31-4B8C-83A1-F6EECF244321}">
                <p14:modId xmlns:p14="http://schemas.microsoft.com/office/powerpoint/2010/main" val="211662443"/>
              </p:ext>
            </p:extLst>
          </p:nvPr>
        </p:nvGraphicFramePr>
        <p:xfrm>
          <a:off x="1447800" y="3124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320553" cy="365125"/>
          </a:xfrm>
        </p:spPr>
        <p:txBody>
          <a:bodyPr/>
          <a:lstStyle/>
          <a:p>
            <a:pPr>
              <a:defRPr/>
            </a:pPr>
            <a:r>
              <a:rPr lang="en-US" dirty="0"/>
              <a:t>© 2017 Pearson Education, Inc., Hoboken, NJ. All rights reserved.</a:t>
            </a:r>
          </a:p>
        </p:txBody>
      </p:sp>
      <p:sp>
        <p:nvSpPr>
          <p:cNvPr id="6" name="Slide Number Placeholder 5">
            <a:extLst>
              <a:ext uri="{FF2B5EF4-FFF2-40B4-BE49-F238E27FC236}">
                <a16:creationId xmlns:a16="http://schemas.microsoft.com/office/drawing/2014/main" id="{4E517E36-9B36-4737-BBD5-156230DE20EF}"/>
              </a:ext>
            </a:extLst>
          </p:cNvPr>
          <p:cNvSpPr>
            <a:spLocks noGrp="1"/>
          </p:cNvSpPr>
          <p:nvPr>
            <p:ph type="sldNum" sz="quarter" idx="12"/>
          </p:nvPr>
        </p:nvSpPr>
        <p:spPr/>
        <p:txBody>
          <a:bodyPr/>
          <a:lstStyle/>
          <a:p>
            <a:pPr>
              <a:defRPr/>
            </a:pPr>
            <a:fld id="{E4367C90-D8D8-4A11-9BC3-E7451ACC5EB2}" type="slidenum">
              <a:rPr lang="en-US" smtClean="0"/>
              <a:pPr>
                <a:defRPr/>
              </a:pPr>
              <a:t>2</a:t>
            </a:fld>
            <a:endParaRPr 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6.pdf"/>
          <p:cNvPicPr>
            <a:picLocks noChangeAspect="1"/>
          </p:cNvPicPr>
          <p:nvPr/>
        </p:nvPicPr>
        <p:blipFill rotWithShape="1">
          <a:blip r:embed="rId3"/>
          <a:srcRect t="43970" b="19091"/>
          <a:stretch/>
        </p:blipFill>
        <p:spPr>
          <a:xfrm>
            <a:off x="-90857" y="1409381"/>
            <a:ext cx="9325715" cy="4458019"/>
          </a:xfrm>
          <a:prstGeom prst="rect">
            <a:avLst/>
          </a:prstGeom>
        </p:spPr>
      </p:pic>
      <p:sp>
        <p:nvSpPr>
          <p:cNvPr id="2" name="Footer Placeholder 1"/>
          <p:cNvSpPr>
            <a:spLocks noGrp="1"/>
          </p:cNvSpPr>
          <p:nvPr>
            <p:ph type="ftr" sz="quarter" idx="11"/>
          </p:nvPr>
        </p:nvSpPr>
        <p:spPr>
          <a:xfrm>
            <a:off x="318246" y="6492875"/>
            <a:ext cx="6387353" cy="365125"/>
          </a:xfrm>
        </p:spPr>
        <p:txBody>
          <a:bodyPr/>
          <a:lstStyle/>
          <a:p>
            <a:pPr>
              <a:defRPr/>
            </a:pPr>
            <a:r>
              <a:rPr lang="en-US" dirty="0"/>
              <a:t>© 2017 Pearson Education, Inc., Hoboken, NJ. All rights reserved.</a:t>
            </a:r>
          </a:p>
        </p:txBody>
      </p:sp>
      <p:sp>
        <p:nvSpPr>
          <p:cNvPr id="3" name="Slide Number Placeholder 2">
            <a:extLst>
              <a:ext uri="{FF2B5EF4-FFF2-40B4-BE49-F238E27FC236}">
                <a16:creationId xmlns:a16="http://schemas.microsoft.com/office/drawing/2014/main" id="{5B9AA2DF-BE9E-4C34-BD82-1A0544F6B4ED}"/>
              </a:ext>
            </a:extLst>
          </p:cNvPr>
          <p:cNvSpPr>
            <a:spLocks noGrp="1"/>
          </p:cNvSpPr>
          <p:nvPr>
            <p:ph type="sldNum" sz="quarter" idx="12"/>
          </p:nvPr>
        </p:nvSpPr>
        <p:spPr/>
        <p:txBody>
          <a:bodyPr/>
          <a:lstStyle/>
          <a:p>
            <a:pPr>
              <a:defRPr/>
            </a:pPr>
            <a:fld id="{BAB79F47-3AF0-4617-BC60-2E592392BB48}" type="slidenum">
              <a:rPr lang="en-US" smtClean="0"/>
              <a:pPr>
                <a:defRPr/>
              </a:pPr>
              <a:t>20</a:t>
            </a:fld>
            <a:endParaRPr lang="en-US" dirty="0"/>
          </a:p>
        </p:txBody>
      </p:sp>
      <p:pic>
        <p:nvPicPr>
          <p:cNvPr id="5" name="Picture 4" descr="f6.pdf">
            <a:extLst>
              <a:ext uri="{FF2B5EF4-FFF2-40B4-BE49-F238E27FC236}">
                <a16:creationId xmlns:a16="http://schemas.microsoft.com/office/drawing/2014/main" id="{4F0B69CB-C704-45DD-BF86-7E57198CE328}"/>
              </a:ext>
            </a:extLst>
          </p:cNvPr>
          <p:cNvPicPr>
            <a:picLocks noChangeAspect="1"/>
          </p:cNvPicPr>
          <p:nvPr/>
        </p:nvPicPr>
        <p:blipFill rotWithShape="1">
          <a:blip r:embed="rId3"/>
          <a:srcRect t="5455" b="89494"/>
          <a:stretch/>
        </p:blipFill>
        <p:spPr>
          <a:xfrm>
            <a:off x="-90857" y="609599"/>
            <a:ext cx="9325715" cy="609601"/>
          </a:xfrm>
          <a:prstGeom prst="rect">
            <a:avLst/>
          </a:prstGeom>
        </p:spPr>
      </p:pic>
    </p:spTree>
    <p:extLst>
      <p:ext uri="{BB962C8B-B14F-4D97-AF65-F5344CB8AC3E}">
        <p14:creationId xmlns:p14="http://schemas.microsoft.com/office/powerpoint/2010/main" val="10397472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7.pdf"/>
          <p:cNvPicPr>
            <a:picLocks noChangeAspect="1"/>
          </p:cNvPicPr>
          <p:nvPr/>
        </p:nvPicPr>
        <p:blipFill>
          <a:blip r:embed="rId3"/>
          <a:srcRect t="15455" b="9091"/>
          <a:stretch>
            <a:fillRect/>
          </a:stretch>
        </p:blipFill>
        <p:spPr>
          <a:xfrm>
            <a:off x="1595988" y="596606"/>
            <a:ext cx="6100212" cy="5956594"/>
          </a:xfrm>
          <a:prstGeom prst="rect">
            <a:avLst/>
          </a:prstGeom>
        </p:spPr>
      </p:pic>
      <p:sp>
        <p:nvSpPr>
          <p:cNvPr id="2" name="Footer Placeholder 1"/>
          <p:cNvSpPr>
            <a:spLocks noGrp="1"/>
          </p:cNvSpPr>
          <p:nvPr>
            <p:ph type="ftr" sz="quarter" idx="11"/>
          </p:nvPr>
        </p:nvSpPr>
        <p:spPr>
          <a:xfrm>
            <a:off x="318246" y="6492875"/>
            <a:ext cx="7758953" cy="365125"/>
          </a:xfrm>
        </p:spPr>
        <p:txBody>
          <a:bodyPr/>
          <a:lstStyle/>
          <a:p>
            <a:pPr>
              <a:defRPr/>
            </a:pPr>
            <a:r>
              <a:rPr lang="en-US" dirty="0"/>
              <a:t>© 2017 Pearson Education, Inc., Hoboken, NJ. All rights reserved.</a:t>
            </a:r>
          </a:p>
        </p:txBody>
      </p:sp>
      <p:sp>
        <p:nvSpPr>
          <p:cNvPr id="3" name="Slide Number Placeholder 2">
            <a:extLst>
              <a:ext uri="{FF2B5EF4-FFF2-40B4-BE49-F238E27FC236}">
                <a16:creationId xmlns:a16="http://schemas.microsoft.com/office/drawing/2014/main" id="{BFBBF6D0-A99A-4F5B-B094-94FF13F9E036}"/>
              </a:ext>
            </a:extLst>
          </p:cNvPr>
          <p:cNvSpPr>
            <a:spLocks noGrp="1"/>
          </p:cNvSpPr>
          <p:nvPr>
            <p:ph type="sldNum" sz="quarter" idx="12"/>
          </p:nvPr>
        </p:nvSpPr>
        <p:spPr/>
        <p:txBody>
          <a:bodyPr/>
          <a:lstStyle/>
          <a:p>
            <a:pPr>
              <a:defRPr/>
            </a:pPr>
            <a:fld id="{BAB79F47-3AF0-4617-BC60-2E592392BB48}" type="slidenum">
              <a:rPr lang="en-US" smtClean="0"/>
              <a:pPr>
                <a:defRPr/>
              </a:pPr>
              <a:t>21</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824788" cy="1143948"/>
          </a:xfrm>
        </p:spPr>
        <p:txBody>
          <a:bodyPr/>
          <a:lstStyle/>
          <a:p>
            <a:pPr algn="ctr"/>
            <a:r>
              <a:rPr lang="en-US" sz="4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Shortest Process Next</a:t>
            </a:r>
            <a:br>
              <a:rPr lang="en-US" sz="4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4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(SPN)</a:t>
            </a:r>
          </a:p>
        </p:txBody>
      </p:sp>
      <p:sp>
        <p:nvSpPr>
          <p:cNvPr id="3" name="Content Placeholder 2"/>
          <p:cNvSpPr>
            <a:spLocks noGrp="1"/>
          </p:cNvSpPr>
          <p:nvPr>
            <p:ph sz="half" idx="1"/>
          </p:nvPr>
        </p:nvSpPr>
        <p:spPr>
          <a:xfrm>
            <a:off x="533400" y="2209800"/>
            <a:ext cx="3859304" cy="3916363"/>
          </a:xfrm>
        </p:spPr>
        <p:txBody>
          <a:bodyPr/>
          <a:lstStyle/>
          <a:p>
            <a:r>
              <a:rPr lang="en-US" dirty="0"/>
              <a:t>Nonpreemptive policy in which the process with the shortest expected processing time is selected next</a:t>
            </a:r>
          </a:p>
          <a:p>
            <a:r>
              <a:rPr lang="en-US" dirty="0"/>
              <a:t>A short process will jump to the head of the queue</a:t>
            </a:r>
          </a:p>
          <a:p>
            <a:r>
              <a:rPr lang="en-US" dirty="0"/>
              <a:t>Possibility of starvation for longer processes</a:t>
            </a:r>
          </a:p>
        </p:txBody>
      </p:sp>
      <p:sp>
        <p:nvSpPr>
          <p:cNvPr id="5" name="Content Placeholder 4"/>
          <p:cNvSpPr>
            <a:spLocks noGrp="1"/>
          </p:cNvSpPr>
          <p:nvPr>
            <p:ph sz="half" idx="2"/>
          </p:nvPr>
        </p:nvSpPr>
        <p:spPr/>
        <p:txBody>
          <a:bodyPr/>
          <a:lstStyle/>
          <a:p>
            <a:r>
              <a:rPr lang="en-US" dirty="0"/>
              <a:t>One difficulty is the need to know, or at least estimate, the required processing time of each process</a:t>
            </a:r>
          </a:p>
          <a:p>
            <a:r>
              <a:rPr lang="en-US" dirty="0"/>
              <a:t>If the programmer’s estimate is substantially under the actual running time, the system may abort the job</a:t>
            </a:r>
          </a:p>
        </p:txBody>
      </p:sp>
      <p:sp>
        <p:nvSpPr>
          <p:cNvPr id="4" name="Footer Placeholder 3"/>
          <p:cNvSpPr>
            <a:spLocks noGrp="1"/>
          </p:cNvSpPr>
          <p:nvPr>
            <p:ph type="ftr" sz="quarter" idx="11"/>
          </p:nvPr>
        </p:nvSpPr>
        <p:spPr>
          <a:xfrm>
            <a:off x="318246" y="6492875"/>
            <a:ext cx="6387353" cy="365125"/>
          </a:xfrm>
        </p:spPr>
        <p:txBody>
          <a:bodyPr/>
          <a:lstStyle/>
          <a:p>
            <a:pPr>
              <a:defRPr/>
            </a:pPr>
            <a:r>
              <a:rPr lang="en-US" dirty="0"/>
              <a:t>© 2017 Pearson Education, Inc., Hoboken, NJ. All rights reserved.</a:t>
            </a:r>
          </a:p>
        </p:txBody>
      </p:sp>
      <p:pic>
        <p:nvPicPr>
          <p:cNvPr id="6" name="Picture 5" descr="Fig09_05s.gif">
            <a:extLst>
              <a:ext uri="{FF2B5EF4-FFF2-40B4-BE49-F238E27FC236}">
                <a16:creationId xmlns:a16="http://schemas.microsoft.com/office/drawing/2014/main" id="{1174517F-5338-45A8-BFD7-6886FAAEDC4F}"/>
              </a:ext>
            </a:extLst>
          </p:cNvPr>
          <p:cNvPicPr>
            <a:picLocks noChangeAspect="1"/>
          </p:cNvPicPr>
          <p:nvPr/>
        </p:nvPicPr>
        <p:blipFill>
          <a:blip r:embed="rId3" cstate="print"/>
          <a:stretch>
            <a:fillRect/>
          </a:stretch>
        </p:blipFill>
        <p:spPr>
          <a:xfrm>
            <a:off x="533400" y="5048122"/>
            <a:ext cx="8077200" cy="1428878"/>
          </a:xfrm>
          <a:prstGeom prst="rect">
            <a:avLst/>
          </a:prstGeom>
        </p:spPr>
      </p:pic>
      <p:sp>
        <p:nvSpPr>
          <p:cNvPr id="7" name="Slide Number Placeholder 6">
            <a:extLst>
              <a:ext uri="{FF2B5EF4-FFF2-40B4-BE49-F238E27FC236}">
                <a16:creationId xmlns:a16="http://schemas.microsoft.com/office/drawing/2014/main" id="{386ACD54-6B18-4C39-B785-75B818125D71}"/>
              </a:ext>
            </a:extLst>
          </p:cNvPr>
          <p:cNvSpPr>
            <a:spLocks noGrp="1"/>
          </p:cNvSpPr>
          <p:nvPr>
            <p:ph type="sldNum" sz="quarter" idx="12"/>
          </p:nvPr>
        </p:nvSpPr>
        <p:spPr/>
        <p:txBody>
          <a:bodyPr/>
          <a:lstStyle/>
          <a:p>
            <a:pPr>
              <a:defRPr/>
            </a:pPr>
            <a:fld id="{FD77EB8B-B6EB-443D-9CB4-B019CEC8F476}" type="slidenum">
              <a:rPr lang="en-US" smtClean="0"/>
              <a:pPr>
                <a:defRPr/>
              </a:pPr>
              <a:t>22</a:t>
            </a:fld>
            <a:endParaRPr lang="en-US"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824788" cy="1143948"/>
          </a:xfrm>
        </p:spPr>
        <p:txBody>
          <a:bodyPr/>
          <a:lstStyle/>
          <a:p>
            <a:pPr algn="ctr"/>
            <a:r>
              <a:rPr lang="en-US" sz="4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Shortest Remaining Time (SRT)</a:t>
            </a:r>
          </a:p>
        </p:txBody>
      </p:sp>
      <p:sp>
        <p:nvSpPr>
          <p:cNvPr id="3" name="Content Placeholder 2"/>
          <p:cNvSpPr>
            <a:spLocks noGrp="1"/>
          </p:cNvSpPr>
          <p:nvPr>
            <p:ph sz="half" idx="1"/>
          </p:nvPr>
        </p:nvSpPr>
        <p:spPr/>
        <p:txBody>
          <a:bodyPr/>
          <a:lstStyle/>
          <a:p>
            <a:r>
              <a:rPr lang="en-US" dirty="0"/>
              <a:t>Preemptive version of SPN</a:t>
            </a:r>
          </a:p>
          <a:p>
            <a:r>
              <a:rPr lang="en-US" dirty="0"/>
              <a:t>Scheduler always chooses the process that has the shortest expected remaining processing time</a:t>
            </a:r>
          </a:p>
          <a:p>
            <a:r>
              <a:rPr lang="en-US" dirty="0"/>
              <a:t>Risk of starvation of longer processes</a:t>
            </a:r>
          </a:p>
          <a:p>
            <a:endParaRPr lang="en-US" dirty="0"/>
          </a:p>
        </p:txBody>
      </p:sp>
      <p:sp>
        <p:nvSpPr>
          <p:cNvPr id="6" name="Content Placeholder 5"/>
          <p:cNvSpPr>
            <a:spLocks noGrp="1"/>
          </p:cNvSpPr>
          <p:nvPr>
            <p:ph sz="half" idx="2"/>
          </p:nvPr>
        </p:nvSpPr>
        <p:spPr>
          <a:xfrm>
            <a:off x="6248400" y="2590800"/>
            <a:ext cx="2316708" cy="4573104"/>
          </a:xfrm>
        </p:spPr>
        <p:txBody>
          <a:bodyPr/>
          <a:lstStyle/>
          <a:p>
            <a:r>
              <a:rPr lang="en-US" dirty="0"/>
              <a:t>Should give superior turnaround time performance to SPN because a short job is given immediate  preference to a running longer job</a:t>
            </a:r>
          </a:p>
        </p:txBody>
      </p:sp>
      <p:sp>
        <p:nvSpPr>
          <p:cNvPr id="5" name="Footer Placeholder 4"/>
          <p:cNvSpPr>
            <a:spLocks noGrp="1"/>
          </p:cNvSpPr>
          <p:nvPr>
            <p:ph type="ftr" sz="quarter" idx="11"/>
          </p:nvPr>
        </p:nvSpPr>
        <p:spPr>
          <a:xfrm>
            <a:off x="318246" y="6492875"/>
            <a:ext cx="8825753" cy="365125"/>
          </a:xfrm>
        </p:spPr>
        <p:txBody>
          <a:bodyPr/>
          <a:lstStyle/>
          <a:p>
            <a:pPr>
              <a:defRPr/>
            </a:pPr>
            <a:r>
              <a:rPr lang="en-US"/>
              <a:t>© 2017 Pearson Education, Inc., Hoboken, NJ. All rights reserved.</a:t>
            </a:r>
            <a:endParaRPr lang="en-US" dirty="0"/>
          </a:p>
        </p:txBody>
      </p:sp>
      <p:pic>
        <p:nvPicPr>
          <p:cNvPr id="7" name="Picture 6" descr="Fig09_05d.gif">
            <a:extLst>
              <a:ext uri="{FF2B5EF4-FFF2-40B4-BE49-F238E27FC236}">
                <a16:creationId xmlns:a16="http://schemas.microsoft.com/office/drawing/2014/main" id="{54AD4715-8995-4705-AB2A-A7A17A9AC2A5}"/>
              </a:ext>
            </a:extLst>
          </p:cNvPr>
          <p:cNvPicPr>
            <a:picLocks noChangeAspect="1"/>
          </p:cNvPicPr>
          <p:nvPr/>
        </p:nvPicPr>
        <p:blipFill>
          <a:blip r:embed="rId3" cstate="print"/>
          <a:stretch>
            <a:fillRect/>
          </a:stretch>
        </p:blipFill>
        <p:spPr>
          <a:xfrm>
            <a:off x="457200" y="5105400"/>
            <a:ext cx="8255619" cy="1277284"/>
          </a:xfrm>
          <a:prstGeom prst="rect">
            <a:avLst/>
          </a:prstGeom>
        </p:spPr>
      </p:pic>
      <p:sp>
        <p:nvSpPr>
          <p:cNvPr id="4" name="Slide Number Placeholder 3">
            <a:extLst>
              <a:ext uri="{FF2B5EF4-FFF2-40B4-BE49-F238E27FC236}">
                <a16:creationId xmlns:a16="http://schemas.microsoft.com/office/drawing/2014/main" id="{58A2077B-8B19-4272-BEAB-F6A433E2A88B}"/>
              </a:ext>
            </a:extLst>
          </p:cNvPr>
          <p:cNvSpPr>
            <a:spLocks noGrp="1"/>
          </p:cNvSpPr>
          <p:nvPr>
            <p:ph type="sldNum" sz="quarter" idx="12"/>
          </p:nvPr>
        </p:nvSpPr>
        <p:spPr/>
        <p:txBody>
          <a:bodyPr/>
          <a:lstStyle/>
          <a:p>
            <a:pPr>
              <a:defRPr/>
            </a:pPr>
            <a:fld id="{FD77EB8B-B6EB-443D-9CB4-B019CEC8F476}" type="slidenum">
              <a:rPr lang="en-US" smtClean="0"/>
              <a:pPr>
                <a:defRPr/>
              </a:pPr>
              <a:t>23</a:t>
            </a:fld>
            <a:endParaRPr lang="en-U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24788" cy="1143948"/>
          </a:xfrm>
        </p:spPr>
        <p:txBody>
          <a:bodyPr/>
          <a:lstStyle/>
          <a:p>
            <a:pPr algn="ctr"/>
            <a:r>
              <a:rPr lang="en-US" sz="4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Highest Response Ratio Next (HRRN)</a:t>
            </a:r>
          </a:p>
        </p:txBody>
      </p:sp>
      <p:sp>
        <p:nvSpPr>
          <p:cNvPr id="3" name="Content Placeholder 2"/>
          <p:cNvSpPr>
            <a:spLocks noGrp="1"/>
          </p:cNvSpPr>
          <p:nvPr>
            <p:ph sz="half" idx="1"/>
          </p:nvPr>
        </p:nvSpPr>
        <p:spPr>
          <a:xfrm>
            <a:off x="609600" y="2286001"/>
            <a:ext cx="3657600" cy="1904999"/>
          </a:xfrm>
        </p:spPr>
        <p:txBody>
          <a:bodyPr>
            <a:normAutofit fontScale="92500" lnSpcReduction="10000"/>
          </a:bodyPr>
          <a:lstStyle/>
          <a:p>
            <a:r>
              <a:rPr lang="en-US" sz="2400" dirty="0"/>
              <a:t>Chooses next process with the greatest ratio</a:t>
            </a:r>
          </a:p>
          <a:p>
            <a:r>
              <a:rPr lang="en-US" sz="2400" dirty="0"/>
              <a:t>Attractive because it accounts for the age of the process</a:t>
            </a:r>
          </a:p>
          <a:p>
            <a:endParaRPr lang="en-US" dirty="0"/>
          </a:p>
        </p:txBody>
      </p:sp>
      <p:sp>
        <p:nvSpPr>
          <p:cNvPr id="6" name="Content Placeholder 5"/>
          <p:cNvSpPr>
            <a:spLocks noGrp="1"/>
          </p:cNvSpPr>
          <p:nvPr>
            <p:ph sz="half" idx="2"/>
          </p:nvPr>
        </p:nvSpPr>
        <p:spPr>
          <a:xfrm>
            <a:off x="4831308" y="2286001"/>
            <a:ext cx="3657600" cy="1904999"/>
          </a:xfrm>
        </p:spPr>
        <p:txBody>
          <a:bodyPr>
            <a:normAutofit fontScale="92500" lnSpcReduction="10000"/>
          </a:bodyPr>
          <a:lstStyle/>
          <a:p>
            <a:r>
              <a:rPr lang="en-US" sz="2400" dirty="0"/>
              <a:t>While shorter jobs are favored, aging without service increases the ratio so that a longer process will eventually get past competing shorter jobs</a:t>
            </a:r>
          </a:p>
        </p:txBody>
      </p:sp>
      <p:pic>
        <p:nvPicPr>
          <p:cNvPr id="4" name="Picture 3" descr="Ratio.gif"/>
          <p:cNvPicPr>
            <a:picLocks noChangeAspect="1"/>
          </p:cNvPicPr>
          <p:nvPr/>
        </p:nvPicPr>
        <p:blipFill>
          <a:blip r:embed="rId3"/>
          <a:stretch>
            <a:fillRect/>
          </a:stretch>
        </p:blipFill>
        <p:spPr>
          <a:xfrm>
            <a:off x="1981200" y="4229100"/>
            <a:ext cx="5162550" cy="723900"/>
          </a:xfrm>
          <a:prstGeom prst="rect">
            <a:avLst/>
          </a:prstGeom>
        </p:spPr>
      </p:pic>
      <p:sp>
        <p:nvSpPr>
          <p:cNvPr id="5" name="Footer Placeholder 4"/>
          <p:cNvSpPr>
            <a:spLocks noGrp="1"/>
          </p:cNvSpPr>
          <p:nvPr>
            <p:ph type="ftr" sz="quarter" idx="11"/>
          </p:nvPr>
        </p:nvSpPr>
        <p:spPr>
          <a:xfrm>
            <a:off x="318246" y="6492875"/>
            <a:ext cx="6158753" cy="365125"/>
          </a:xfrm>
        </p:spPr>
        <p:txBody>
          <a:bodyPr/>
          <a:lstStyle/>
          <a:p>
            <a:pPr>
              <a:defRPr/>
            </a:pPr>
            <a:r>
              <a:rPr lang="en-US" dirty="0"/>
              <a:t>© 2017 Pearson Education, Inc., Hoboken, NJ. All rights reserved.</a:t>
            </a:r>
          </a:p>
        </p:txBody>
      </p:sp>
      <p:pic>
        <p:nvPicPr>
          <p:cNvPr id="7" name="Picture 6" descr="Fig09_05e.gif">
            <a:extLst>
              <a:ext uri="{FF2B5EF4-FFF2-40B4-BE49-F238E27FC236}">
                <a16:creationId xmlns:a16="http://schemas.microsoft.com/office/drawing/2014/main" id="{FA7B6DAD-6DCF-47E8-9A25-F4CA0DD307FA}"/>
              </a:ext>
            </a:extLst>
          </p:cNvPr>
          <p:cNvPicPr>
            <a:picLocks noChangeAspect="1"/>
          </p:cNvPicPr>
          <p:nvPr/>
        </p:nvPicPr>
        <p:blipFill>
          <a:blip r:embed="rId4" cstate="print"/>
          <a:stretch>
            <a:fillRect/>
          </a:stretch>
        </p:blipFill>
        <p:spPr>
          <a:xfrm>
            <a:off x="457200" y="5086826"/>
            <a:ext cx="8183628" cy="1390174"/>
          </a:xfrm>
          <a:prstGeom prst="rect">
            <a:avLst/>
          </a:prstGeom>
        </p:spPr>
      </p:pic>
      <p:sp>
        <p:nvSpPr>
          <p:cNvPr id="8" name="Slide Number Placeholder 7">
            <a:extLst>
              <a:ext uri="{FF2B5EF4-FFF2-40B4-BE49-F238E27FC236}">
                <a16:creationId xmlns:a16="http://schemas.microsoft.com/office/drawing/2014/main" id="{4A2583CF-7F5F-4BE4-91E2-04D1B2310FDD}"/>
              </a:ext>
            </a:extLst>
          </p:cNvPr>
          <p:cNvSpPr>
            <a:spLocks noGrp="1"/>
          </p:cNvSpPr>
          <p:nvPr>
            <p:ph type="sldNum" sz="quarter" idx="12"/>
          </p:nvPr>
        </p:nvSpPr>
        <p:spPr/>
        <p:txBody>
          <a:bodyPr/>
          <a:lstStyle/>
          <a:p>
            <a:pPr>
              <a:defRPr/>
            </a:pPr>
            <a:fld id="{FD77EB8B-B6EB-443D-9CB4-B019CEC8F476}" type="slidenum">
              <a:rPr lang="en-US" smtClean="0"/>
              <a:pPr>
                <a:defRPr/>
              </a:pPr>
              <a:t>24</a:t>
            </a:fld>
            <a:endParaRPr 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10.pdf"/>
          <p:cNvPicPr>
            <a:picLocks noChangeAspect="1"/>
          </p:cNvPicPr>
          <p:nvPr/>
        </p:nvPicPr>
        <p:blipFill>
          <a:blip r:embed="rId3"/>
          <a:srcRect t="20909" b="16364"/>
          <a:stretch>
            <a:fillRect/>
          </a:stretch>
        </p:blipFill>
        <p:spPr>
          <a:xfrm>
            <a:off x="915287" y="533400"/>
            <a:ext cx="7415749" cy="6019800"/>
          </a:xfrm>
          <a:prstGeom prst="rect">
            <a:avLst/>
          </a:prstGeom>
        </p:spPr>
      </p:pic>
      <p:sp>
        <p:nvSpPr>
          <p:cNvPr id="2" name="Footer Placeholder 1"/>
          <p:cNvSpPr>
            <a:spLocks noGrp="1"/>
          </p:cNvSpPr>
          <p:nvPr>
            <p:ph type="ftr" sz="quarter" idx="11"/>
          </p:nvPr>
        </p:nvSpPr>
        <p:spPr>
          <a:xfrm>
            <a:off x="318246" y="6492875"/>
            <a:ext cx="6539753" cy="365125"/>
          </a:xfrm>
        </p:spPr>
        <p:txBody>
          <a:bodyPr/>
          <a:lstStyle/>
          <a:p>
            <a:pPr>
              <a:defRPr/>
            </a:pPr>
            <a:r>
              <a:rPr lang="en-US"/>
              <a:t>© 2017 Pearson Education, Inc., Hoboken, NJ. </a:t>
            </a:r>
            <a:r>
              <a:rPr lang="en-US" dirty="0"/>
              <a:t>All rights reserved.</a:t>
            </a:r>
          </a:p>
        </p:txBody>
      </p:sp>
      <p:sp>
        <p:nvSpPr>
          <p:cNvPr id="3" name="Slide Number Placeholder 2">
            <a:extLst>
              <a:ext uri="{FF2B5EF4-FFF2-40B4-BE49-F238E27FC236}">
                <a16:creationId xmlns:a16="http://schemas.microsoft.com/office/drawing/2014/main" id="{E12BB52D-ABB3-4137-8EC5-56F8EAA413F4}"/>
              </a:ext>
            </a:extLst>
          </p:cNvPr>
          <p:cNvSpPr>
            <a:spLocks noGrp="1"/>
          </p:cNvSpPr>
          <p:nvPr>
            <p:ph type="sldNum" sz="quarter" idx="12"/>
          </p:nvPr>
        </p:nvSpPr>
        <p:spPr/>
        <p:txBody>
          <a:bodyPr/>
          <a:lstStyle/>
          <a:p>
            <a:pPr>
              <a:defRPr/>
            </a:pPr>
            <a:fld id="{BAB79F47-3AF0-4617-BC60-2E592392BB48}" type="slidenum">
              <a:rPr lang="en-US" smtClean="0"/>
              <a:pPr>
                <a:defRPr/>
              </a:pPr>
              <a:t>25</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xmlns:mv="urn:schemas-microsoft-com:mac:vml">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838200"/>
            <a:ext cx="4343400" cy="1371600"/>
          </a:xfrm>
        </p:spPr>
        <p:txBody>
          <a:bodyPr/>
          <a:lstStyle/>
          <a:p>
            <a:pPr algn="l"/>
            <a:r>
              <a:rPr lang="en-NZ" dirty="0">
                <a:solidFill>
                  <a:schemeClr val="accent1">
                    <a:lumMod val="75000"/>
                  </a:schemeClr>
                </a:solidFill>
              </a:rPr>
              <a:t>Feedback Performance</a:t>
            </a:r>
          </a:p>
        </p:txBody>
      </p:sp>
      <p:pic>
        <p:nvPicPr>
          <p:cNvPr id="4" name="Picture 3" descr="Fig09_05f.gif"/>
          <p:cNvPicPr>
            <a:picLocks noChangeAspect="1"/>
          </p:cNvPicPr>
          <p:nvPr/>
        </p:nvPicPr>
        <p:blipFill>
          <a:blip r:embed="rId3" cstate="print"/>
          <a:stretch>
            <a:fillRect/>
          </a:stretch>
        </p:blipFill>
        <p:spPr>
          <a:xfrm>
            <a:off x="533400" y="3124200"/>
            <a:ext cx="8115300" cy="3094562"/>
          </a:xfrm>
          <a:prstGeom prst="rect">
            <a:avLst/>
          </a:prstGeom>
        </p:spPr>
      </p:pic>
      <p:sp>
        <p:nvSpPr>
          <p:cNvPr id="3" name="Footer Placeholder 2">
            <a:extLst>
              <a:ext uri="{FF2B5EF4-FFF2-40B4-BE49-F238E27FC236}">
                <a16:creationId xmlns:a16="http://schemas.microsoft.com/office/drawing/2014/main" id="{539B9F28-E73F-4D9B-8EEE-C6B03E96D4C5}"/>
              </a:ext>
            </a:extLst>
          </p:cNvPr>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5" name="Slide Number Placeholder 4">
            <a:extLst>
              <a:ext uri="{FF2B5EF4-FFF2-40B4-BE49-F238E27FC236}">
                <a16:creationId xmlns:a16="http://schemas.microsoft.com/office/drawing/2014/main" id="{49B1D4CB-ED36-4172-802D-15CE7F21569C}"/>
              </a:ext>
            </a:extLst>
          </p:cNvPr>
          <p:cNvSpPr>
            <a:spLocks noGrp="1"/>
          </p:cNvSpPr>
          <p:nvPr>
            <p:ph type="sldNum" sz="quarter" idx="12"/>
          </p:nvPr>
        </p:nvSpPr>
        <p:spPr/>
        <p:txBody>
          <a:bodyPr/>
          <a:lstStyle/>
          <a:p>
            <a:pPr>
              <a:defRPr/>
            </a:pPr>
            <a:fld id="{0A9A6F0D-A611-4358-861D-7B01E8303898}" type="slidenum">
              <a:rPr lang="en-US" smtClean="0"/>
              <a:pPr>
                <a:defRPr/>
              </a:pPr>
              <a:t>26</a:t>
            </a:fld>
            <a:endParaRPr lang="en-US" dirty="0"/>
          </a:p>
        </p:txBody>
      </p:sp>
      <p:sp>
        <p:nvSpPr>
          <p:cNvPr id="6" name="TextBox 5">
            <a:extLst>
              <a:ext uri="{FF2B5EF4-FFF2-40B4-BE49-F238E27FC236}">
                <a16:creationId xmlns:a16="http://schemas.microsoft.com/office/drawing/2014/main" id="{CE92CB6C-3B03-4A60-ABED-A6706F82DF73}"/>
              </a:ext>
            </a:extLst>
          </p:cNvPr>
          <p:cNvSpPr txBox="1"/>
          <p:nvPr/>
        </p:nvSpPr>
        <p:spPr>
          <a:xfrm>
            <a:off x="533400" y="5545167"/>
            <a:ext cx="2133600" cy="646331"/>
          </a:xfrm>
          <a:prstGeom prst="rect">
            <a:avLst/>
          </a:prstGeom>
          <a:noFill/>
        </p:spPr>
        <p:txBody>
          <a:bodyPr wrap="square" rtlCol="0">
            <a:spAutoFit/>
          </a:bodyPr>
          <a:lstStyle/>
          <a:p>
            <a:r>
              <a:rPr lang="en-US" dirty="0"/>
              <a:t>No starvation for longer processes</a:t>
            </a:r>
          </a:p>
        </p:txBody>
      </p:sp>
    </p:spTree>
  </p:cSld>
  <p:clrMapOvr>
    <a:masterClrMapping/>
  </p:clrMapOvr>
  <p:transition spd="slow">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accent3">
                    <a:lumMod val="50000"/>
                  </a:schemeClr>
                </a:solidFill>
              </a:rPr>
              <a:t>Fair-Share Scheduling</a:t>
            </a:r>
          </a:p>
        </p:txBody>
      </p:sp>
      <p:sp>
        <p:nvSpPr>
          <p:cNvPr id="3" name="Content Placeholder 2"/>
          <p:cNvSpPr>
            <a:spLocks noGrp="1"/>
          </p:cNvSpPr>
          <p:nvPr>
            <p:ph sz="half" idx="1"/>
          </p:nvPr>
        </p:nvSpPr>
        <p:spPr>
          <a:xfrm>
            <a:off x="654050" y="2286000"/>
            <a:ext cx="7848600" cy="3962399"/>
          </a:xfrm>
        </p:spPr>
        <p:txBody>
          <a:bodyPr>
            <a:normAutofit/>
          </a:bodyPr>
          <a:lstStyle/>
          <a:p>
            <a:r>
              <a:rPr lang="en-US" sz="2800" dirty="0"/>
              <a:t>Scheduling decisions based on the process sets</a:t>
            </a:r>
          </a:p>
          <a:p>
            <a:r>
              <a:rPr lang="en-US" sz="2800" dirty="0"/>
              <a:t>Each user is assigned a share of the processor</a:t>
            </a:r>
          </a:p>
          <a:p>
            <a:r>
              <a:rPr lang="en-US" sz="2800" dirty="0"/>
              <a:t>Objective is to monitor usage to give fewer resources to users who have had more than their fair share and more to those who have had less than their fair share</a:t>
            </a:r>
          </a:p>
        </p:txBody>
      </p:sp>
      <p:sp>
        <p:nvSpPr>
          <p:cNvPr id="4" name="Footer Placeholder 3"/>
          <p:cNvSpPr>
            <a:spLocks noGrp="1"/>
          </p:cNvSpPr>
          <p:nvPr>
            <p:ph type="ftr" sz="quarter" idx="11"/>
          </p:nvPr>
        </p:nvSpPr>
        <p:spPr>
          <a:xfrm>
            <a:off x="318246" y="6492875"/>
            <a:ext cx="7225553" cy="365125"/>
          </a:xfrm>
        </p:spPr>
        <p:txBody>
          <a:bodyPr/>
          <a:lstStyle/>
          <a:p>
            <a:pPr>
              <a:defRPr/>
            </a:pPr>
            <a:r>
              <a:rPr lang="en-US" dirty="0"/>
              <a:t>© 2017 Pearson Education, Inc., Hoboken, NJ. All rights reserved.</a:t>
            </a:r>
          </a:p>
        </p:txBody>
      </p:sp>
      <p:sp>
        <p:nvSpPr>
          <p:cNvPr id="5" name="Slide Number Placeholder 4">
            <a:extLst>
              <a:ext uri="{FF2B5EF4-FFF2-40B4-BE49-F238E27FC236}">
                <a16:creationId xmlns:a16="http://schemas.microsoft.com/office/drawing/2014/main" id="{D1DDD9E8-36A2-4A6C-8B3E-5DDA9355DA1A}"/>
              </a:ext>
            </a:extLst>
          </p:cNvPr>
          <p:cNvSpPr>
            <a:spLocks noGrp="1"/>
          </p:cNvSpPr>
          <p:nvPr>
            <p:ph type="sldNum" sz="quarter" idx="12"/>
          </p:nvPr>
        </p:nvSpPr>
        <p:spPr/>
        <p:txBody>
          <a:bodyPr/>
          <a:lstStyle/>
          <a:p>
            <a:pPr>
              <a:defRPr/>
            </a:pPr>
            <a:fld id="{E4367C90-D8D8-4A11-9BC3-E7451ACC5EB2}" type="slidenum">
              <a:rPr lang="en-US" smtClean="0"/>
              <a:pPr>
                <a:defRPr/>
              </a:pPr>
              <a:t>27</a:t>
            </a:fld>
            <a:endParaRPr lang="en-US"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16.pdf"/>
          <p:cNvPicPr>
            <a:picLocks noChangeAspect="1"/>
          </p:cNvPicPr>
          <p:nvPr/>
        </p:nvPicPr>
        <p:blipFill>
          <a:blip r:embed="rId3"/>
          <a:srcRect t="10000" b="10000"/>
          <a:stretch>
            <a:fillRect/>
          </a:stretch>
        </p:blipFill>
        <p:spPr>
          <a:xfrm>
            <a:off x="762000" y="609600"/>
            <a:ext cx="5771275" cy="5974979"/>
          </a:xfrm>
          <a:prstGeom prst="rect">
            <a:avLst/>
          </a:prstGeom>
        </p:spPr>
      </p:pic>
      <p:sp>
        <p:nvSpPr>
          <p:cNvPr id="2" name="Footer Placeholder 1"/>
          <p:cNvSpPr>
            <a:spLocks noGrp="1"/>
          </p:cNvSpPr>
          <p:nvPr>
            <p:ph type="ftr" sz="quarter" idx="11"/>
          </p:nvPr>
        </p:nvSpPr>
        <p:spPr>
          <a:xfrm>
            <a:off x="318246" y="6492875"/>
            <a:ext cx="6387353" cy="365125"/>
          </a:xfrm>
        </p:spPr>
        <p:txBody>
          <a:bodyPr/>
          <a:lstStyle/>
          <a:p>
            <a:pPr>
              <a:defRPr/>
            </a:pPr>
            <a:r>
              <a:rPr lang="en-US" dirty="0"/>
              <a:t>© 2017 Pearson Education, Inc., Hoboken, NJ. All rights reserved.</a:t>
            </a:r>
          </a:p>
        </p:txBody>
      </p:sp>
      <p:sp>
        <p:nvSpPr>
          <p:cNvPr id="3" name="Slide Number Placeholder 2">
            <a:extLst>
              <a:ext uri="{FF2B5EF4-FFF2-40B4-BE49-F238E27FC236}">
                <a16:creationId xmlns:a16="http://schemas.microsoft.com/office/drawing/2014/main" id="{892B365F-2C87-407B-8364-4159EAA18DAA}"/>
              </a:ext>
            </a:extLst>
          </p:cNvPr>
          <p:cNvSpPr>
            <a:spLocks noGrp="1"/>
          </p:cNvSpPr>
          <p:nvPr>
            <p:ph type="sldNum" sz="quarter" idx="12"/>
          </p:nvPr>
        </p:nvSpPr>
        <p:spPr/>
        <p:txBody>
          <a:bodyPr/>
          <a:lstStyle/>
          <a:p>
            <a:pPr>
              <a:defRPr/>
            </a:pPr>
            <a:fld id="{BAB79F47-3AF0-4617-BC60-2E592392BB48}" type="slidenum">
              <a:rPr lang="en-US" smtClean="0"/>
              <a:pPr>
                <a:defRPr/>
              </a:pPr>
              <a:t>28</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xmlns:mv="urn:schemas-microsoft-com:mac:vml">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descr="f17.pdf"/>
          <p:cNvPicPr>
            <a:picLocks noChangeAspect="1"/>
          </p:cNvPicPr>
          <p:nvPr/>
        </p:nvPicPr>
        <p:blipFill>
          <a:blip r:embed="rId3"/>
          <a:srcRect l="11765" t="13636" r="14118" b="13636"/>
          <a:stretch>
            <a:fillRect/>
          </a:stretch>
        </p:blipFill>
        <p:spPr>
          <a:xfrm>
            <a:off x="2545825" y="685799"/>
            <a:ext cx="4693175" cy="5959670"/>
          </a:xfrm>
          <a:prstGeom prst="rect">
            <a:avLst/>
          </a:prstGeom>
        </p:spPr>
      </p:pic>
      <p:sp>
        <p:nvSpPr>
          <p:cNvPr id="2" name="Footer Placeholder 1"/>
          <p:cNvSpPr>
            <a:spLocks noGrp="1"/>
          </p:cNvSpPr>
          <p:nvPr>
            <p:ph type="ftr" sz="quarter" idx="11"/>
          </p:nvPr>
        </p:nvSpPr>
        <p:spPr>
          <a:xfrm>
            <a:off x="318246" y="6492875"/>
            <a:ext cx="7377953" cy="365125"/>
          </a:xfrm>
        </p:spPr>
        <p:txBody>
          <a:bodyPr/>
          <a:lstStyle/>
          <a:p>
            <a:pPr>
              <a:defRPr/>
            </a:pPr>
            <a:r>
              <a:rPr lang="en-US" dirty="0"/>
              <a:t>© 2017 Pearson Education, Inc., Hoboken, NJ. All rights reserved.</a:t>
            </a:r>
          </a:p>
        </p:txBody>
      </p:sp>
      <p:sp>
        <p:nvSpPr>
          <p:cNvPr id="3" name="Slide Number Placeholder 2">
            <a:extLst>
              <a:ext uri="{FF2B5EF4-FFF2-40B4-BE49-F238E27FC236}">
                <a16:creationId xmlns:a16="http://schemas.microsoft.com/office/drawing/2014/main" id="{398BC0D6-247E-4CC2-BB91-C0BE6F801117}"/>
              </a:ext>
            </a:extLst>
          </p:cNvPr>
          <p:cNvSpPr>
            <a:spLocks noGrp="1"/>
          </p:cNvSpPr>
          <p:nvPr>
            <p:ph type="sldNum" sz="quarter" idx="12"/>
          </p:nvPr>
        </p:nvSpPr>
        <p:spPr/>
        <p:txBody>
          <a:bodyPr/>
          <a:lstStyle/>
          <a:p>
            <a:pPr>
              <a:defRPr/>
            </a:pPr>
            <a:fld id="{BAB79F47-3AF0-4617-BC60-2E592392BB48}" type="slidenum">
              <a:rPr lang="en-US" smtClean="0"/>
              <a:pPr>
                <a:defRPr/>
              </a:pPr>
              <a:t>29</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rcRect t="9664" b="9664"/>
          <a:stretch>
            <a:fillRect/>
          </a:stretch>
        </p:blipFill>
        <p:spPr>
          <a:xfrm>
            <a:off x="457200" y="3150019"/>
            <a:ext cx="8268466" cy="2123646"/>
          </a:xfrm>
          <a:prstGeom prst="rect">
            <a:avLst/>
          </a:prstGeom>
          <a:ln w="15875">
            <a:solidFill>
              <a:schemeClr val="tx1"/>
            </a:solidFill>
          </a:ln>
        </p:spPr>
      </p:pic>
      <p:sp>
        <p:nvSpPr>
          <p:cNvPr id="9" name="TextBox 8"/>
          <p:cNvSpPr txBox="1"/>
          <p:nvPr/>
        </p:nvSpPr>
        <p:spPr>
          <a:xfrm>
            <a:off x="2667000" y="914400"/>
            <a:ext cx="3839513" cy="1569660"/>
          </a:xfrm>
          <a:prstGeom prst="rect">
            <a:avLst/>
          </a:prstGeom>
          <a:noFill/>
        </p:spPr>
        <p:txBody>
          <a:bodyPr wrap="none" rtlCol="0">
            <a:spAutoFit/>
          </a:bodyPr>
          <a:lstStyle/>
          <a:p>
            <a:pPr algn="ctr"/>
            <a:r>
              <a:rPr lang="en-US" sz="3200" b="1" dirty="0">
                <a:latin typeface="+mn-lt"/>
              </a:rPr>
              <a:t>Table 9.1 </a:t>
            </a:r>
          </a:p>
          <a:p>
            <a:pPr algn="ctr"/>
            <a:r>
              <a:rPr lang="en-US" sz="3200" b="1" dirty="0">
                <a:latin typeface="+mn-lt"/>
              </a:rPr>
              <a:t> </a:t>
            </a:r>
          </a:p>
          <a:p>
            <a:pPr algn="ctr"/>
            <a:r>
              <a:rPr lang="en-US" sz="3200" b="1" dirty="0">
                <a:latin typeface="+mn-lt"/>
              </a:rPr>
              <a:t>Types of Scheduling</a:t>
            </a:r>
            <a:r>
              <a:rPr lang="en-US" sz="3200" dirty="0">
                <a:latin typeface="+mn-lt"/>
              </a:rPr>
              <a:t> </a:t>
            </a:r>
          </a:p>
        </p:txBody>
      </p:sp>
      <p:sp>
        <p:nvSpPr>
          <p:cNvPr id="2" name="Footer Placeholder 1"/>
          <p:cNvSpPr>
            <a:spLocks noGrp="1"/>
          </p:cNvSpPr>
          <p:nvPr>
            <p:ph type="ftr" sz="quarter" idx="11"/>
          </p:nvPr>
        </p:nvSpPr>
        <p:spPr>
          <a:xfrm>
            <a:off x="318246" y="6492875"/>
            <a:ext cx="5853953" cy="365125"/>
          </a:xfrm>
        </p:spPr>
        <p:txBody>
          <a:bodyPr/>
          <a:lstStyle/>
          <a:p>
            <a:pPr>
              <a:defRPr/>
            </a:pPr>
            <a:r>
              <a:rPr lang="en-US" dirty="0"/>
              <a:t>© 2017 Pearson Education, Inc., Hoboken, NJ. All rights reserved.</a:t>
            </a:r>
          </a:p>
        </p:txBody>
      </p:sp>
      <p:cxnSp>
        <p:nvCxnSpPr>
          <p:cNvPr id="4" name="Straight Connector 3"/>
          <p:cNvCxnSpPr/>
          <p:nvPr/>
        </p:nvCxnSpPr>
        <p:spPr>
          <a:xfrm>
            <a:off x="2895600" y="3150019"/>
            <a:ext cx="0" cy="2123646"/>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457200" y="3657600"/>
            <a:ext cx="8268466" cy="0"/>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endCxn id="8" idx="3"/>
          </p:cNvCxnSpPr>
          <p:nvPr/>
        </p:nvCxnSpPr>
        <p:spPr>
          <a:xfrm flipV="1">
            <a:off x="457200" y="4211842"/>
            <a:ext cx="8268466" cy="55358"/>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57200" y="4800600"/>
            <a:ext cx="8268466" cy="0"/>
          </a:xfrm>
          <a:prstGeom prst="line">
            <a:avLst/>
          </a:prstGeom>
          <a:ln w="22225">
            <a:solidFill>
              <a:schemeClr val="tx1"/>
            </a:solidFill>
          </a:ln>
        </p:spPr>
        <p:style>
          <a:lnRef idx="2">
            <a:schemeClr val="accent1"/>
          </a:lnRef>
          <a:fillRef idx="0">
            <a:schemeClr val="accent1"/>
          </a:fillRef>
          <a:effectRef idx="1">
            <a:schemeClr val="accent1"/>
          </a:effectRef>
          <a:fontRef idx="minor">
            <a:schemeClr val="tx1"/>
          </a:fontRef>
        </p:style>
      </p:cxnSp>
      <p:sp>
        <p:nvSpPr>
          <p:cNvPr id="3" name="Slide Number Placeholder 2">
            <a:extLst>
              <a:ext uri="{FF2B5EF4-FFF2-40B4-BE49-F238E27FC236}">
                <a16:creationId xmlns:a16="http://schemas.microsoft.com/office/drawing/2014/main" id="{F6A2E5B8-3D7C-49BB-BB86-2C9DD4129EC9}"/>
              </a:ext>
            </a:extLst>
          </p:cNvPr>
          <p:cNvSpPr>
            <a:spLocks noGrp="1"/>
          </p:cNvSpPr>
          <p:nvPr>
            <p:ph type="sldNum" sz="quarter" idx="12"/>
          </p:nvPr>
        </p:nvSpPr>
        <p:spPr/>
        <p:txBody>
          <a:bodyPr/>
          <a:lstStyle/>
          <a:p>
            <a:pPr>
              <a:defRPr/>
            </a:pPr>
            <a:fld id="{0A9A6F0D-A611-4358-861D-7B01E8303898}" type="slidenum">
              <a:rPr lang="en-US" smtClean="0"/>
              <a:pPr>
                <a:defRPr/>
              </a:pPr>
              <a:t>3</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5.pdf"/>
          <p:cNvPicPr>
            <a:picLocks noChangeAspect="1"/>
          </p:cNvPicPr>
          <p:nvPr/>
        </p:nvPicPr>
        <p:blipFill>
          <a:blip r:embed="rId3"/>
          <a:srcRect l="4706" t="1818" r="4706" b="4545"/>
          <a:stretch>
            <a:fillRect/>
          </a:stretch>
        </p:blipFill>
        <p:spPr>
          <a:xfrm>
            <a:off x="2592328" y="685799"/>
            <a:ext cx="4329314" cy="5791201"/>
          </a:xfrm>
          <a:prstGeom prst="rect">
            <a:avLst/>
          </a:prstGeom>
          <a:solidFill>
            <a:schemeClr val="bg1"/>
          </a:solidFill>
        </p:spPr>
      </p:pic>
      <p:sp>
        <p:nvSpPr>
          <p:cNvPr id="2" name="Footer Placeholder 1"/>
          <p:cNvSpPr>
            <a:spLocks noGrp="1"/>
          </p:cNvSpPr>
          <p:nvPr>
            <p:ph type="ftr" sz="quarter" idx="11"/>
          </p:nvPr>
        </p:nvSpPr>
        <p:spPr>
          <a:xfrm>
            <a:off x="318246" y="6492875"/>
            <a:ext cx="7149353" cy="365125"/>
          </a:xfrm>
        </p:spPr>
        <p:txBody>
          <a:bodyPr/>
          <a:lstStyle/>
          <a:p>
            <a:pPr>
              <a:defRPr/>
            </a:pPr>
            <a:r>
              <a:rPr lang="en-US" dirty="0"/>
              <a:t>© 2017 Pearson Education, Inc., Hoboken, NJ. All rights reserved.</a:t>
            </a:r>
          </a:p>
        </p:txBody>
      </p:sp>
      <p:sp>
        <p:nvSpPr>
          <p:cNvPr id="3" name="Slide Number Placeholder 2">
            <a:extLst>
              <a:ext uri="{FF2B5EF4-FFF2-40B4-BE49-F238E27FC236}">
                <a16:creationId xmlns:a16="http://schemas.microsoft.com/office/drawing/2014/main" id="{5EBBB1BF-0F1A-4E75-A99D-9FAC61FD6626}"/>
              </a:ext>
            </a:extLst>
          </p:cNvPr>
          <p:cNvSpPr>
            <a:spLocks noGrp="1"/>
          </p:cNvSpPr>
          <p:nvPr>
            <p:ph type="sldNum" sz="quarter" idx="12"/>
          </p:nvPr>
        </p:nvSpPr>
        <p:spPr/>
        <p:txBody>
          <a:bodyPr/>
          <a:lstStyle/>
          <a:p>
            <a:pPr>
              <a:defRPr/>
            </a:pPr>
            <a:fld id="{BAB79F47-3AF0-4617-BC60-2E592392BB48}" type="slidenum">
              <a:rPr lang="en-US" smtClean="0"/>
              <a:pPr>
                <a:defRPr/>
              </a:pPr>
              <a:t>30</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85800" y="762000"/>
            <a:ext cx="4664054" cy="5791200"/>
          </a:xfrm>
          <a:prstGeom prst="rect">
            <a:avLst/>
          </a:prstGeom>
        </p:spPr>
      </p:pic>
      <p:sp>
        <p:nvSpPr>
          <p:cNvPr id="6" name="TextBox 5"/>
          <p:cNvSpPr txBox="1"/>
          <p:nvPr/>
        </p:nvSpPr>
        <p:spPr>
          <a:xfrm>
            <a:off x="5638800" y="1668089"/>
            <a:ext cx="2971800" cy="1938992"/>
          </a:xfrm>
          <a:prstGeom prst="rect">
            <a:avLst/>
          </a:prstGeom>
          <a:noFill/>
        </p:spPr>
        <p:txBody>
          <a:bodyPr wrap="square" rtlCol="0">
            <a:spAutoFit/>
          </a:bodyPr>
          <a:lstStyle/>
          <a:p>
            <a:pPr algn="ctr"/>
            <a:r>
              <a:rPr lang="en-US" sz="2400" b="1" dirty="0">
                <a:latin typeface="+mn-lt"/>
              </a:rPr>
              <a:t>Table 9.5  </a:t>
            </a:r>
          </a:p>
          <a:p>
            <a:pPr algn="ctr"/>
            <a:endParaRPr lang="en-US" sz="2400" b="1" dirty="0">
              <a:latin typeface="+mn-lt"/>
            </a:endParaRPr>
          </a:p>
          <a:p>
            <a:pPr algn="ctr"/>
            <a:r>
              <a:rPr lang="en-US" sz="2400" b="1" dirty="0">
                <a:latin typeface="+mn-lt"/>
              </a:rPr>
              <a:t>A Comparison </a:t>
            </a:r>
          </a:p>
          <a:p>
            <a:pPr algn="ctr"/>
            <a:r>
              <a:rPr lang="en-US" sz="2400" b="1" dirty="0">
                <a:latin typeface="+mn-lt"/>
              </a:rPr>
              <a:t>of Scheduling Policies</a:t>
            </a:r>
            <a:r>
              <a:rPr lang="en-US" sz="2400" dirty="0">
                <a:latin typeface="+mn-lt"/>
              </a:rPr>
              <a:t> </a:t>
            </a:r>
          </a:p>
        </p:txBody>
      </p:sp>
      <p:sp>
        <p:nvSpPr>
          <p:cNvPr id="7" name="TextBox 6"/>
          <p:cNvSpPr txBox="1"/>
          <p:nvPr/>
        </p:nvSpPr>
        <p:spPr>
          <a:xfrm>
            <a:off x="5715000" y="5943600"/>
            <a:ext cx="2963607" cy="307777"/>
          </a:xfrm>
          <a:prstGeom prst="rect">
            <a:avLst/>
          </a:prstGeom>
          <a:noFill/>
        </p:spPr>
        <p:txBody>
          <a:bodyPr wrap="square" rtlCol="0">
            <a:spAutoFit/>
          </a:bodyPr>
          <a:lstStyle/>
          <a:p>
            <a:r>
              <a:rPr lang="en-US" sz="1400" dirty="0">
                <a:latin typeface="+mn-lt"/>
              </a:rPr>
              <a:t>(Table is on page 408 in textbook)</a:t>
            </a:r>
          </a:p>
        </p:txBody>
      </p:sp>
      <p:sp>
        <p:nvSpPr>
          <p:cNvPr id="2" name="Footer Placeholder 1"/>
          <p:cNvSpPr>
            <a:spLocks noGrp="1"/>
          </p:cNvSpPr>
          <p:nvPr>
            <p:ph type="ftr" sz="quarter" idx="11"/>
          </p:nvPr>
        </p:nvSpPr>
        <p:spPr>
          <a:xfrm>
            <a:off x="318246" y="6492875"/>
            <a:ext cx="5930153" cy="365125"/>
          </a:xfrm>
        </p:spPr>
        <p:txBody>
          <a:bodyPr/>
          <a:lstStyle/>
          <a:p>
            <a:pPr>
              <a:defRPr/>
            </a:pPr>
            <a:r>
              <a:rPr lang="en-US"/>
              <a:t>© 2017 Pearson Education, Inc., Hoboken, NJ. </a:t>
            </a:r>
            <a:r>
              <a:rPr lang="en-US" dirty="0"/>
              <a:t>All rights reserved.</a:t>
            </a:r>
          </a:p>
        </p:txBody>
      </p:sp>
      <p:sp>
        <p:nvSpPr>
          <p:cNvPr id="3" name="Slide Number Placeholder 2">
            <a:extLst>
              <a:ext uri="{FF2B5EF4-FFF2-40B4-BE49-F238E27FC236}">
                <a16:creationId xmlns:a16="http://schemas.microsoft.com/office/drawing/2014/main" id="{350F65F6-2422-4C1B-8CBE-64EB07ECC047}"/>
              </a:ext>
            </a:extLst>
          </p:cNvPr>
          <p:cNvSpPr>
            <a:spLocks noGrp="1"/>
          </p:cNvSpPr>
          <p:nvPr>
            <p:ph type="sldNum" sz="quarter" idx="12"/>
          </p:nvPr>
        </p:nvSpPr>
        <p:spPr/>
        <p:txBody>
          <a:bodyPr/>
          <a:lstStyle/>
          <a:p>
            <a:pPr>
              <a:defRPr/>
            </a:pPr>
            <a:fld id="{BAB79F47-3AF0-4617-BC60-2E592392BB48}" type="slidenum">
              <a:rPr lang="en-US" smtClean="0"/>
              <a:pPr>
                <a:defRPr/>
              </a:pPr>
              <a:t>31</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xmlns:mv="urn:schemas-microsoft-com:mac:vml">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b="1648"/>
          <a:stretch>
            <a:fillRect/>
          </a:stretch>
        </p:blipFill>
        <p:spPr>
          <a:xfrm>
            <a:off x="533400" y="694037"/>
            <a:ext cx="6464186" cy="5807076"/>
          </a:xfrm>
          <a:prstGeom prst="rect">
            <a:avLst/>
          </a:prstGeom>
          <a:solidFill>
            <a:schemeClr val="bg1"/>
          </a:solidFill>
        </p:spPr>
      </p:pic>
      <p:sp>
        <p:nvSpPr>
          <p:cNvPr id="5" name="TextBox 4"/>
          <p:cNvSpPr txBox="1"/>
          <p:nvPr/>
        </p:nvSpPr>
        <p:spPr>
          <a:xfrm>
            <a:off x="7149986" y="1560471"/>
            <a:ext cx="1613015" cy="1815882"/>
          </a:xfrm>
          <a:prstGeom prst="rect">
            <a:avLst/>
          </a:prstGeom>
          <a:noFill/>
        </p:spPr>
        <p:txBody>
          <a:bodyPr wrap="square" rtlCol="0">
            <a:spAutoFit/>
          </a:bodyPr>
          <a:lstStyle/>
          <a:p>
            <a:pPr algn="ctr"/>
            <a:r>
              <a:rPr lang="en-US" sz="2400" dirty="0">
                <a:latin typeface="+mn-lt"/>
              </a:rPr>
              <a:t>Table 9.3  </a:t>
            </a:r>
          </a:p>
          <a:p>
            <a:pPr algn="ctr"/>
            <a:endParaRPr lang="en-US" sz="2400" dirty="0">
              <a:latin typeface="+mn-lt"/>
            </a:endParaRPr>
          </a:p>
          <a:p>
            <a:pPr algn="ctr"/>
            <a:r>
              <a:rPr lang="en-US" sz="1600" dirty="0">
                <a:latin typeface="+mn-lt"/>
              </a:rPr>
              <a:t>Characteristics of Various Scheduling Policies</a:t>
            </a:r>
            <a:endParaRPr lang="en-US" sz="2400" dirty="0">
              <a:latin typeface="+mn-lt"/>
            </a:endParaRPr>
          </a:p>
        </p:txBody>
      </p:sp>
      <p:sp>
        <p:nvSpPr>
          <p:cNvPr id="6" name="TextBox 5"/>
          <p:cNvSpPr txBox="1"/>
          <p:nvPr/>
        </p:nvSpPr>
        <p:spPr>
          <a:xfrm>
            <a:off x="7315200" y="5791200"/>
            <a:ext cx="1524000" cy="646331"/>
          </a:xfrm>
          <a:prstGeom prst="rect">
            <a:avLst/>
          </a:prstGeom>
          <a:noFill/>
        </p:spPr>
        <p:txBody>
          <a:bodyPr wrap="square" rtlCol="0">
            <a:spAutoFit/>
          </a:bodyPr>
          <a:lstStyle/>
          <a:p>
            <a:r>
              <a:rPr lang="en-US" sz="1200" dirty="0">
                <a:latin typeface="+mn-lt"/>
              </a:rPr>
              <a:t>(Table can be found on page 405 in textbook)</a:t>
            </a:r>
          </a:p>
        </p:txBody>
      </p:sp>
      <p:sp>
        <p:nvSpPr>
          <p:cNvPr id="2" name="Footer Placeholder 1"/>
          <p:cNvSpPr>
            <a:spLocks noGrp="1"/>
          </p:cNvSpPr>
          <p:nvPr>
            <p:ph type="ftr" sz="quarter" idx="11"/>
          </p:nvPr>
        </p:nvSpPr>
        <p:spPr>
          <a:xfrm>
            <a:off x="318246" y="6492875"/>
            <a:ext cx="6311153" cy="365125"/>
          </a:xfrm>
        </p:spPr>
        <p:txBody>
          <a:bodyPr/>
          <a:lstStyle/>
          <a:p>
            <a:pPr>
              <a:defRPr/>
            </a:pPr>
            <a:r>
              <a:rPr lang="en-US"/>
              <a:t>© 2017 Pearson Education, Inc., Hoboken, NJ. </a:t>
            </a:r>
            <a:r>
              <a:rPr lang="en-US" dirty="0"/>
              <a:t>All rights reserved.</a:t>
            </a:r>
          </a:p>
        </p:txBody>
      </p:sp>
      <p:sp>
        <p:nvSpPr>
          <p:cNvPr id="3" name="Slide Number Placeholder 2">
            <a:extLst>
              <a:ext uri="{FF2B5EF4-FFF2-40B4-BE49-F238E27FC236}">
                <a16:creationId xmlns:a16="http://schemas.microsoft.com/office/drawing/2014/main" id="{874A98F3-DD23-47B9-A1C7-5E0A4EAF72BE}"/>
              </a:ext>
            </a:extLst>
          </p:cNvPr>
          <p:cNvSpPr>
            <a:spLocks noGrp="1"/>
          </p:cNvSpPr>
          <p:nvPr>
            <p:ph type="sldNum" sz="quarter" idx="12"/>
          </p:nvPr>
        </p:nvSpPr>
        <p:spPr/>
        <p:txBody>
          <a:bodyPr/>
          <a:lstStyle/>
          <a:p>
            <a:pPr>
              <a:defRPr/>
            </a:pPr>
            <a:fld id="{0A9A6F0D-A611-4358-861D-7B01E8303898}" type="slidenum">
              <a:rPr lang="en-US" smtClean="0"/>
              <a:pPr>
                <a:defRPr/>
              </a:pPr>
              <a:t>32</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mv="urn:schemas-microsoft-com:mac:vml">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600" dirty="0">
                <a:solidFill>
                  <a:schemeClr val="accent1">
                    <a:lumMod val="75000"/>
                  </a:schemeClr>
                </a:solidFill>
              </a:rPr>
              <a:t>Summary</a:t>
            </a:r>
          </a:p>
        </p:txBody>
      </p:sp>
      <p:sp>
        <p:nvSpPr>
          <p:cNvPr id="7" name="Content Placeholder 6"/>
          <p:cNvSpPr>
            <a:spLocks noGrp="1"/>
          </p:cNvSpPr>
          <p:nvPr>
            <p:ph sz="half" idx="1"/>
          </p:nvPr>
        </p:nvSpPr>
        <p:spPr>
          <a:xfrm>
            <a:off x="4828032" y="2438400"/>
            <a:ext cx="3858768" cy="4419600"/>
          </a:xfrm>
        </p:spPr>
        <p:txBody>
          <a:bodyPr>
            <a:normAutofit fontScale="77500" lnSpcReduction="20000"/>
          </a:bodyPr>
          <a:lstStyle/>
          <a:p>
            <a:pPr>
              <a:lnSpc>
                <a:spcPct val="120000"/>
              </a:lnSpc>
            </a:pPr>
            <a:r>
              <a:rPr lang="en-US" sz="3892" dirty="0"/>
              <a:t>Scheduling algorithms</a:t>
            </a:r>
          </a:p>
          <a:p>
            <a:pPr lvl="2">
              <a:lnSpc>
                <a:spcPct val="120000"/>
              </a:lnSpc>
              <a:spcBef>
                <a:spcPts val="0"/>
              </a:spcBef>
            </a:pPr>
            <a:r>
              <a:rPr lang="en-US" sz="2900" dirty="0"/>
              <a:t>Short-term scheduling criteria</a:t>
            </a:r>
          </a:p>
          <a:p>
            <a:pPr lvl="2">
              <a:lnSpc>
                <a:spcPct val="120000"/>
              </a:lnSpc>
              <a:spcBef>
                <a:spcPts val="0"/>
              </a:spcBef>
            </a:pPr>
            <a:r>
              <a:rPr lang="en-US" sz="2900" dirty="0"/>
              <a:t>The use of priorities</a:t>
            </a:r>
          </a:p>
          <a:p>
            <a:pPr lvl="2">
              <a:lnSpc>
                <a:spcPct val="120000"/>
              </a:lnSpc>
              <a:spcBef>
                <a:spcPts val="0"/>
              </a:spcBef>
            </a:pPr>
            <a:r>
              <a:rPr lang="en-US" sz="2900" dirty="0"/>
              <a:t>Alternative scheduling policies</a:t>
            </a:r>
          </a:p>
          <a:p>
            <a:pPr lvl="2">
              <a:lnSpc>
                <a:spcPct val="120000"/>
              </a:lnSpc>
              <a:spcBef>
                <a:spcPts val="0"/>
              </a:spcBef>
            </a:pPr>
            <a:r>
              <a:rPr lang="en-US" sz="2900" dirty="0"/>
              <a:t>Performance comparison</a:t>
            </a:r>
          </a:p>
          <a:p>
            <a:pPr lvl="2">
              <a:lnSpc>
                <a:spcPct val="120000"/>
              </a:lnSpc>
              <a:spcBef>
                <a:spcPts val="0"/>
              </a:spcBef>
            </a:pPr>
            <a:r>
              <a:rPr lang="en-US" sz="2900" dirty="0"/>
              <a:t>Fair-share scheduling</a:t>
            </a:r>
          </a:p>
        </p:txBody>
      </p:sp>
      <p:sp>
        <p:nvSpPr>
          <p:cNvPr id="9" name="Content Placeholder 8"/>
          <p:cNvSpPr>
            <a:spLocks noGrp="1"/>
          </p:cNvSpPr>
          <p:nvPr>
            <p:ph sz="half" idx="14"/>
          </p:nvPr>
        </p:nvSpPr>
        <p:spPr>
          <a:xfrm>
            <a:off x="658906" y="2286000"/>
            <a:ext cx="3760694" cy="4114800"/>
          </a:xfrm>
        </p:spPr>
        <p:txBody>
          <a:bodyPr>
            <a:normAutofit fontScale="85000" lnSpcReduction="20000"/>
          </a:bodyPr>
          <a:lstStyle/>
          <a:p>
            <a:pPr>
              <a:lnSpc>
                <a:spcPct val="120000"/>
              </a:lnSpc>
              <a:spcBef>
                <a:spcPts val="600"/>
              </a:spcBef>
            </a:pPr>
            <a:r>
              <a:rPr lang="en-US" sz="3892" dirty="0"/>
              <a:t>Types of processor scheduling</a:t>
            </a:r>
          </a:p>
          <a:p>
            <a:pPr lvl="2">
              <a:lnSpc>
                <a:spcPct val="120000"/>
              </a:lnSpc>
              <a:spcBef>
                <a:spcPts val="0"/>
              </a:spcBef>
            </a:pPr>
            <a:r>
              <a:rPr lang="en-US" sz="3200" dirty="0"/>
              <a:t>Long-term scheduling</a:t>
            </a:r>
          </a:p>
          <a:p>
            <a:pPr lvl="2">
              <a:lnSpc>
                <a:spcPct val="120000"/>
              </a:lnSpc>
              <a:spcBef>
                <a:spcPts val="0"/>
              </a:spcBef>
            </a:pPr>
            <a:r>
              <a:rPr lang="en-US" sz="3200" dirty="0"/>
              <a:t>Medium-term scheduling</a:t>
            </a:r>
          </a:p>
          <a:p>
            <a:pPr lvl="2">
              <a:lnSpc>
                <a:spcPct val="120000"/>
              </a:lnSpc>
              <a:spcBef>
                <a:spcPts val="0"/>
              </a:spcBef>
            </a:pPr>
            <a:r>
              <a:rPr lang="en-US" sz="3200" dirty="0"/>
              <a:t>Short-term scheduling</a:t>
            </a:r>
          </a:p>
          <a:p>
            <a:pPr>
              <a:lnSpc>
                <a:spcPct val="120000"/>
              </a:lnSpc>
              <a:spcBef>
                <a:spcPts val="600"/>
              </a:spcBef>
            </a:pPr>
            <a:endParaRPr lang="en-US" sz="3892" dirty="0"/>
          </a:p>
        </p:txBody>
      </p:sp>
      <p:sp>
        <p:nvSpPr>
          <p:cNvPr id="3" name="Footer Placeholder 2"/>
          <p:cNvSpPr>
            <a:spLocks noGrp="1"/>
          </p:cNvSpPr>
          <p:nvPr>
            <p:ph type="ftr" sz="quarter" idx="11"/>
          </p:nvPr>
        </p:nvSpPr>
        <p:spPr>
          <a:xfrm>
            <a:off x="318246" y="6492875"/>
            <a:ext cx="6920753" cy="365125"/>
          </a:xfrm>
        </p:spPr>
        <p:txBody>
          <a:bodyPr/>
          <a:lstStyle/>
          <a:p>
            <a:pPr>
              <a:defRPr/>
            </a:pPr>
            <a:r>
              <a:rPr lang="en-US" dirty="0"/>
              <a:t>© 2017 Pearson Education, Inc., Hoboken, NJ. All rights reserved.</a:t>
            </a:r>
          </a:p>
        </p:txBody>
      </p:sp>
      <p:sp>
        <p:nvSpPr>
          <p:cNvPr id="4" name="Slide Number Placeholder 3">
            <a:extLst>
              <a:ext uri="{FF2B5EF4-FFF2-40B4-BE49-F238E27FC236}">
                <a16:creationId xmlns:a16="http://schemas.microsoft.com/office/drawing/2014/main" id="{C411A03E-0BFF-4355-B2DB-798012C7ABFE}"/>
              </a:ext>
            </a:extLst>
          </p:cNvPr>
          <p:cNvSpPr>
            <a:spLocks noGrp="1"/>
          </p:cNvSpPr>
          <p:nvPr>
            <p:ph type="sldNum" sz="quarter" idx="12"/>
          </p:nvPr>
        </p:nvSpPr>
        <p:spPr/>
        <p:txBody>
          <a:bodyPr/>
          <a:lstStyle/>
          <a:p>
            <a:pPr>
              <a:defRPr/>
            </a:pPr>
            <a:fld id="{E4367C90-D8D8-4A11-9BC3-E7451ACC5EB2}" type="slidenum">
              <a:rPr lang="en-US" smtClean="0"/>
              <a:pPr>
                <a:defRPr/>
              </a:pPr>
              <a:t>33</a:t>
            </a:fld>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pdf"/>
          <p:cNvPicPr>
            <a:picLocks noChangeAspect="1"/>
          </p:cNvPicPr>
          <p:nvPr/>
        </p:nvPicPr>
        <p:blipFill>
          <a:blip r:embed="rId3"/>
          <a:srcRect t="26364" b="23636"/>
          <a:stretch>
            <a:fillRect/>
          </a:stretch>
        </p:blipFill>
        <p:spPr>
          <a:xfrm>
            <a:off x="-221707" y="457200"/>
            <a:ext cx="9609301" cy="6217583"/>
          </a:xfrm>
          <a:prstGeom prst="rect">
            <a:avLst/>
          </a:prstGeom>
        </p:spPr>
      </p:pic>
      <p:sp>
        <p:nvSpPr>
          <p:cNvPr id="2" name="Footer Placeholder 1"/>
          <p:cNvSpPr>
            <a:spLocks noGrp="1"/>
          </p:cNvSpPr>
          <p:nvPr>
            <p:ph type="ftr" sz="quarter" idx="11"/>
          </p:nvPr>
        </p:nvSpPr>
        <p:spPr>
          <a:xfrm>
            <a:off x="318246" y="6492875"/>
            <a:ext cx="5396753" cy="365125"/>
          </a:xfrm>
        </p:spPr>
        <p:txBody>
          <a:bodyPr/>
          <a:lstStyle/>
          <a:p>
            <a:pPr>
              <a:defRPr/>
            </a:pPr>
            <a:r>
              <a:rPr lang="en-US"/>
              <a:t>© 2017 Pearson Education, Inc., Hoboken, NJ. </a:t>
            </a:r>
            <a:r>
              <a:rPr lang="en-US" dirty="0"/>
              <a:t>All rights reserved.</a:t>
            </a:r>
          </a:p>
        </p:txBody>
      </p:sp>
      <p:sp>
        <p:nvSpPr>
          <p:cNvPr id="3" name="Slide Number Placeholder 2">
            <a:extLst>
              <a:ext uri="{FF2B5EF4-FFF2-40B4-BE49-F238E27FC236}">
                <a16:creationId xmlns:a16="http://schemas.microsoft.com/office/drawing/2014/main" id="{733D9E16-BF76-4703-84BA-857C7EBBFAFC}"/>
              </a:ext>
            </a:extLst>
          </p:cNvPr>
          <p:cNvSpPr>
            <a:spLocks noGrp="1"/>
          </p:cNvSpPr>
          <p:nvPr>
            <p:ph type="sldNum" sz="quarter" idx="12"/>
          </p:nvPr>
        </p:nvSpPr>
        <p:spPr/>
        <p:txBody>
          <a:bodyPr/>
          <a:lstStyle/>
          <a:p>
            <a:pPr>
              <a:defRPr/>
            </a:pPr>
            <a:fld id="{0A9A6F0D-A611-4358-861D-7B01E8303898}" type="slidenum">
              <a:rPr lang="en-US" smtClean="0"/>
              <a:pPr>
                <a:defRPr/>
              </a:pPr>
              <a:t>4</a:t>
            </a:fld>
            <a:endParaRPr lang="en-US" dirty="0"/>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3.pdf"/>
          <p:cNvPicPr>
            <a:picLocks noChangeAspect="1"/>
          </p:cNvPicPr>
          <p:nvPr/>
        </p:nvPicPr>
        <p:blipFill>
          <a:blip r:embed="rId3"/>
          <a:stretch>
            <a:fillRect/>
          </a:stretch>
        </p:blipFill>
        <p:spPr>
          <a:xfrm>
            <a:off x="1" y="96982"/>
            <a:ext cx="9144000" cy="7065818"/>
          </a:xfrm>
          <a:prstGeom prst="rect">
            <a:avLst/>
          </a:prstGeom>
        </p:spPr>
      </p:pic>
      <p:sp>
        <p:nvSpPr>
          <p:cNvPr id="2" name="Footer Placeholder 1"/>
          <p:cNvSpPr>
            <a:spLocks noGrp="1"/>
          </p:cNvSpPr>
          <p:nvPr>
            <p:ph type="ftr" sz="quarter" idx="11"/>
          </p:nvPr>
        </p:nvSpPr>
        <p:spPr>
          <a:xfrm>
            <a:off x="318246" y="6492875"/>
            <a:ext cx="5930153" cy="365125"/>
          </a:xfrm>
        </p:spPr>
        <p:txBody>
          <a:bodyPr/>
          <a:lstStyle/>
          <a:p>
            <a:pPr>
              <a:defRPr/>
            </a:pPr>
            <a:r>
              <a:rPr lang="en-US" dirty="0"/>
              <a:t>© 2017 Pearson Education, Inc., Hoboken, NJ. All rights reserved.</a:t>
            </a:r>
          </a:p>
        </p:txBody>
      </p:sp>
      <p:sp>
        <p:nvSpPr>
          <p:cNvPr id="3" name="Slide Number Placeholder 2">
            <a:extLst>
              <a:ext uri="{FF2B5EF4-FFF2-40B4-BE49-F238E27FC236}">
                <a16:creationId xmlns:a16="http://schemas.microsoft.com/office/drawing/2014/main" id="{ED542DCB-AFB6-4A81-B696-F9B2BBF08E5A}"/>
              </a:ext>
            </a:extLst>
          </p:cNvPr>
          <p:cNvSpPr>
            <a:spLocks noGrp="1"/>
          </p:cNvSpPr>
          <p:nvPr>
            <p:ph type="sldNum" sz="quarter" idx="12"/>
          </p:nvPr>
        </p:nvSpPr>
        <p:spPr/>
        <p:txBody>
          <a:bodyPr/>
          <a:lstStyle/>
          <a:p>
            <a:pPr>
              <a:defRPr/>
            </a:pPr>
            <a:fld id="{0A9A6F0D-A611-4358-861D-7B01E8303898}" type="slidenum">
              <a:rPr lang="en-US" smtClean="0"/>
              <a:pPr>
                <a:defRPr/>
              </a:pPr>
              <a:t>5</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824788" cy="1323041"/>
          </a:xfrm>
        </p:spPr>
        <p:txBody>
          <a:bodyPr/>
          <a:lstStyle/>
          <a:p>
            <a:r>
              <a:rPr lang="en-US" dirty="0">
                <a:solidFill>
                  <a:schemeClr val="accent5">
                    <a:lumMod val="50000"/>
                  </a:schemeClr>
                </a:solidFill>
                <a:effectLst>
                  <a:outerShdw blurRad="38100" dist="38100" dir="2700000" algn="tl">
                    <a:srgbClr val="000000">
                      <a:alpha val="43137"/>
                    </a:srgbClr>
                  </a:outerShdw>
                </a:effectLst>
              </a:rPr>
              <a:t>Long-Term Scheduler</a:t>
            </a:r>
          </a:p>
        </p:txBody>
      </p:sp>
      <p:sp>
        <p:nvSpPr>
          <p:cNvPr id="3" name="Content Placeholder 2"/>
          <p:cNvSpPr>
            <a:spLocks noGrp="1"/>
          </p:cNvSpPr>
          <p:nvPr>
            <p:ph sz="half" idx="1"/>
          </p:nvPr>
        </p:nvSpPr>
        <p:spPr>
          <a:xfrm>
            <a:off x="609600" y="2286000"/>
            <a:ext cx="3048000" cy="4038599"/>
          </a:xfrm>
        </p:spPr>
        <p:txBody>
          <a:bodyPr>
            <a:normAutofit fontScale="92500" lnSpcReduction="10000"/>
          </a:bodyPr>
          <a:lstStyle/>
          <a:p>
            <a:r>
              <a:rPr lang="en-US" dirty="0"/>
              <a:t>Determines which programs are admitted to the system for processing</a:t>
            </a:r>
          </a:p>
          <a:p>
            <a:r>
              <a:rPr lang="en-US" dirty="0"/>
              <a:t>Controls the degree of multiprogramming</a:t>
            </a:r>
          </a:p>
          <a:p>
            <a:pPr lvl="2"/>
            <a:r>
              <a:rPr lang="en-US" dirty="0"/>
              <a:t>The more processes that are created, the smaller the percentage of time that each process can be executed</a:t>
            </a:r>
          </a:p>
          <a:p>
            <a:pPr lvl="2"/>
            <a:r>
              <a:rPr lang="en-US" dirty="0"/>
              <a:t>May limit to provide satisfactory service to the current set of processes</a:t>
            </a:r>
          </a:p>
          <a:p>
            <a:pPr lvl="3"/>
            <a:endParaRPr lang="en-US" dirty="0"/>
          </a:p>
          <a:p>
            <a:endParaRPr lang="en-US" dirty="0"/>
          </a:p>
        </p:txBody>
      </p:sp>
      <p:graphicFrame>
        <p:nvGraphicFramePr>
          <p:cNvPr id="5" name="Diagram 4"/>
          <p:cNvGraphicFramePr/>
          <p:nvPr>
            <p:extLst>
              <p:ext uri="{D42A27DB-BD31-4B8C-83A1-F6EECF244321}">
                <p14:modId xmlns:p14="http://schemas.microsoft.com/office/powerpoint/2010/main" val="2017305647"/>
              </p:ext>
            </p:extLst>
          </p:nvPr>
        </p:nvGraphicFramePr>
        <p:xfrm>
          <a:off x="3048000" y="2057399"/>
          <a:ext cx="6477000" cy="4435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318246" y="6492875"/>
            <a:ext cx="6006353" cy="365125"/>
          </a:xfrm>
        </p:spPr>
        <p:txBody>
          <a:bodyPr/>
          <a:lstStyle/>
          <a:p>
            <a:pPr>
              <a:defRPr/>
            </a:pPr>
            <a:r>
              <a:rPr lang="en-US" dirty="0"/>
              <a:t>© 2017 Pearson Education, Inc., Hoboken, NJ. All rights reserved.</a:t>
            </a:r>
          </a:p>
        </p:txBody>
      </p:sp>
      <p:sp>
        <p:nvSpPr>
          <p:cNvPr id="6" name="Slide Number Placeholder 5">
            <a:extLst>
              <a:ext uri="{FF2B5EF4-FFF2-40B4-BE49-F238E27FC236}">
                <a16:creationId xmlns:a16="http://schemas.microsoft.com/office/drawing/2014/main" id="{1B91B93C-3537-47AC-A9B1-6F220017B035}"/>
              </a:ext>
            </a:extLst>
          </p:cNvPr>
          <p:cNvSpPr>
            <a:spLocks noGrp="1"/>
          </p:cNvSpPr>
          <p:nvPr>
            <p:ph type="sldNum" sz="quarter" idx="12"/>
          </p:nvPr>
        </p:nvSpPr>
        <p:spPr/>
        <p:txBody>
          <a:bodyPr/>
          <a:lstStyle/>
          <a:p>
            <a:pPr>
              <a:defRPr/>
            </a:pPr>
            <a:fld id="{E4367C90-D8D8-4A11-9BC3-E7451ACC5EB2}" type="slidenum">
              <a:rPr lang="en-US" smtClean="0"/>
              <a:pPr>
                <a:defRPr/>
              </a:pPr>
              <a:t>6</a:t>
            </a:fld>
            <a:endParaRPr 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824788" cy="1323041"/>
          </a:xfrm>
        </p:spPr>
        <p:txBody>
          <a:bodyPr/>
          <a:lstStyle/>
          <a:p>
            <a:pPr algn="l"/>
            <a:r>
              <a:rPr lang="en-US" dirty="0">
                <a:solidFill>
                  <a:schemeClr val="accent5">
                    <a:lumMod val="50000"/>
                  </a:schemeClr>
                </a:solidFill>
              </a:rPr>
              <a:t>Medium-Term Scheduling</a:t>
            </a:r>
          </a:p>
        </p:txBody>
      </p:sp>
      <p:sp>
        <p:nvSpPr>
          <p:cNvPr id="3" name="Content Placeholder 2"/>
          <p:cNvSpPr>
            <a:spLocks noGrp="1"/>
          </p:cNvSpPr>
          <p:nvPr>
            <p:ph sz="half" idx="1"/>
          </p:nvPr>
        </p:nvSpPr>
        <p:spPr>
          <a:xfrm>
            <a:off x="654050" y="2286000"/>
            <a:ext cx="7848600" cy="4038599"/>
          </a:xfrm>
        </p:spPr>
        <p:txBody>
          <a:bodyPr/>
          <a:lstStyle/>
          <a:p>
            <a:r>
              <a:rPr lang="en-US" sz="2400" dirty="0"/>
              <a:t>Part of the swapping function</a:t>
            </a:r>
          </a:p>
          <a:p>
            <a:r>
              <a:rPr lang="en-US" sz="2400" dirty="0"/>
              <a:t>Swapping-in decisions are based on the need to manage the degree of multiprogramming</a:t>
            </a:r>
          </a:p>
          <a:p>
            <a:pPr marL="1150938" lvl="2" indent="-300038"/>
            <a:r>
              <a:rPr lang="en-US" sz="2200" dirty="0"/>
              <a:t>Considers the memory requirements of the          swapped-out processes</a:t>
            </a:r>
          </a:p>
        </p:txBody>
      </p:sp>
      <p:sp>
        <p:nvSpPr>
          <p:cNvPr id="4" name="Footer Placeholder 3"/>
          <p:cNvSpPr>
            <a:spLocks noGrp="1"/>
          </p:cNvSpPr>
          <p:nvPr>
            <p:ph type="ftr" sz="quarter" idx="11"/>
          </p:nvPr>
        </p:nvSpPr>
        <p:spPr>
          <a:xfrm>
            <a:off x="318246" y="6492875"/>
            <a:ext cx="6082553" cy="365125"/>
          </a:xfrm>
        </p:spPr>
        <p:txBody>
          <a:bodyPr/>
          <a:lstStyle/>
          <a:p>
            <a:pPr>
              <a:defRPr/>
            </a:pPr>
            <a:r>
              <a:rPr lang="en-US" dirty="0"/>
              <a:t>© 2017 Pearson Education, Inc., Hoboken, NJ. All rights reserved.</a:t>
            </a:r>
          </a:p>
        </p:txBody>
      </p:sp>
      <p:sp>
        <p:nvSpPr>
          <p:cNvPr id="5" name="Slide Number Placeholder 4">
            <a:extLst>
              <a:ext uri="{FF2B5EF4-FFF2-40B4-BE49-F238E27FC236}">
                <a16:creationId xmlns:a16="http://schemas.microsoft.com/office/drawing/2014/main" id="{E11F0355-AEDF-41E0-A27F-772C0D91A986}"/>
              </a:ext>
            </a:extLst>
          </p:cNvPr>
          <p:cNvSpPr>
            <a:spLocks noGrp="1"/>
          </p:cNvSpPr>
          <p:nvPr>
            <p:ph type="sldNum" sz="quarter" idx="12"/>
          </p:nvPr>
        </p:nvSpPr>
        <p:spPr/>
        <p:txBody>
          <a:bodyPr/>
          <a:lstStyle/>
          <a:p>
            <a:pPr>
              <a:defRPr/>
            </a:pPr>
            <a:fld id="{E4367C90-D8D8-4A11-9BC3-E7451ACC5EB2}" type="slidenum">
              <a:rPr lang="en-US" smtClean="0"/>
              <a:pPr>
                <a:defRPr/>
              </a:pPr>
              <a:t>7</a:t>
            </a:fld>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824788" cy="1323041"/>
          </a:xfrm>
        </p:spPr>
        <p:txBody>
          <a:bodyPr/>
          <a:lstStyle/>
          <a:p>
            <a:pPr algn="l"/>
            <a:r>
              <a:rPr lang="en-US" dirty="0">
                <a:solidFill>
                  <a:schemeClr val="accent5">
                    <a:lumMod val="50000"/>
                  </a:schemeClr>
                </a:solidFill>
              </a:rPr>
              <a:t>Short-Term Scheduling</a:t>
            </a:r>
          </a:p>
        </p:txBody>
      </p:sp>
      <p:sp>
        <p:nvSpPr>
          <p:cNvPr id="3" name="Content Placeholder 2"/>
          <p:cNvSpPr>
            <a:spLocks noGrp="1"/>
          </p:cNvSpPr>
          <p:nvPr>
            <p:ph sz="half" idx="1"/>
          </p:nvPr>
        </p:nvSpPr>
        <p:spPr>
          <a:xfrm>
            <a:off x="533400" y="2057400"/>
            <a:ext cx="8153400" cy="4800600"/>
          </a:xfrm>
        </p:spPr>
        <p:txBody>
          <a:bodyPr>
            <a:normAutofit/>
          </a:bodyPr>
          <a:lstStyle/>
          <a:p>
            <a:r>
              <a:rPr lang="en-US" sz="2000" dirty="0"/>
              <a:t>Known as the dispatcher</a:t>
            </a:r>
          </a:p>
          <a:p>
            <a:r>
              <a:rPr lang="en-US" sz="2000" dirty="0"/>
              <a:t>Executes most frequently</a:t>
            </a:r>
          </a:p>
          <a:p>
            <a:r>
              <a:rPr lang="en-US" sz="2000" dirty="0"/>
              <a:t>Makes the fine-grained decision of which process to execute next</a:t>
            </a:r>
          </a:p>
          <a:p>
            <a:r>
              <a:rPr lang="en-US" sz="2000" dirty="0"/>
              <a:t>Invoked when an event occurs that may lead to the blocking of the current process or that may provide an opportunity to preempt a currently running process in favor of another</a:t>
            </a:r>
          </a:p>
          <a:p>
            <a:endParaRPr lang="en-US" dirty="0"/>
          </a:p>
        </p:txBody>
      </p:sp>
      <p:graphicFrame>
        <p:nvGraphicFramePr>
          <p:cNvPr id="4" name="Diagram 3"/>
          <p:cNvGraphicFramePr/>
          <p:nvPr/>
        </p:nvGraphicFramePr>
        <p:xfrm>
          <a:off x="1828800" y="4724400"/>
          <a:ext cx="5638800" cy="172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6768353" cy="365125"/>
          </a:xfrm>
        </p:spPr>
        <p:txBody>
          <a:bodyPr/>
          <a:lstStyle/>
          <a:p>
            <a:pPr>
              <a:defRPr/>
            </a:pPr>
            <a:r>
              <a:rPr lang="en-US" dirty="0"/>
              <a:t>© 2017 Pearson Education, Inc., Hoboken, NJ. All rights reserved.</a:t>
            </a:r>
          </a:p>
        </p:txBody>
      </p:sp>
      <p:sp>
        <p:nvSpPr>
          <p:cNvPr id="6" name="Slide Number Placeholder 5">
            <a:extLst>
              <a:ext uri="{FF2B5EF4-FFF2-40B4-BE49-F238E27FC236}">
                <a16:creationId xmlns:a16="http://schemas.microsoft.com/office/drawing/2014/main" id="{3503A359-1353-471B-9113-93B83B10C826}"/>
              </a:ext>
            </a:extLst>
          </p:cNvPr>
          <p:cNvSpPr>
            <a:spLocks noGrp="1"/>
          </p:cNvSpPr>
          <p:nvPr>
            <p:ph type="sldNum" sz="quarter" idx="12"/>
          </p:nvPr>
        </p:nvSpPr>
        <p:spPr/>
        <p:txBody>
          <a:bodyPr/>
          <a:lstStyle/>
          <a:p>
            <a:pPr>
              <a:defRPr/>
            </a:pPr>
            <a:fld id="{E4367C90-D8D8-4A11-9BC3-E7451ACC5EB2}" type="slidenum">
              <a:rPr lang="en-US" smtClean="0"/>
              <a:pPr>
                <a:defRPr/>
              </a:pPr>
              <a:t>8</a:t>
            </a:fld>
            <a:endParaRPr lang="en-US"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6253"/>
            <a:ext cx="9067800" cy="1220148"/>
          </a:xfrm>
        </p:spPr>
        <p:txBody>
          <a:bodyPr/>
          <a:lstStyle/>
          <a:p>
            <a:pPr algn="l"/>
            <a:r>
              <a:rPr lang="en-NZ" sz="4400" b="1" dirty="0">
                <a:solidFill>
                  <a:schemeClr val="accent1">
                    <a:lumMod val="50000"/>
                  </a:schemeClr>
                </a:solidFill>
                <a:effectLst>
                  <a:outerShdw blurRad="38100" dist="38100" dir="2700000" algn="tl">
                    <a:srgbClr val="000000">
                      <a:alpha val="43137"/>
                    </a:srgbClr>
                  </a:outerShdw>
                </a:effectLst>
              </a:rPr>
              <a:t>Short Term Scheduling Criteria</a:t>
            </a:r>
          </a:p>
        </p:txBody>
      </p:sp>
      <p:sp>
        <p:nvSpPr>
          <p:cNvPr id="3" name="Content Placeholder 2"/>
          <p:cNvSpPr>
            <a:spLocks noGrp="1"/>
          </p:cNvSpPr>
          <p:nvPr>
            <p:ph sz="half" idx="1"/>
          </p:nvPr>
        </p:nvSpPr>
        <p:spPr>
          <a:xfrm>
            <a:off x="654050" y="2286000"/>
            <a:ext cx="2241550" cy="4343400"/>
          </a:xfrm>
        </p:spPr>
        <p:txBody>
          <a:bodyPr/>
          <a:lstStyle/>
          <a:p>
            <a:r>
              <a:rPr lang="en-NZ" dirty="0"/>
              <a:t>Main objective is to allocate processor time to optimize certain aspects of system behavior</a:t>
            </a:r>
          </a:p>
          <a:p>
            <a:r>
              <a:rPr lang="en-NZ" dirty="0"/>
              <a:t>A set of criteria is needed to evaluate the scheduling policy</a:t>
            </a:r>
          </a:p>
          <a:p>
            <a:endParaRPr lang="en-NZ" dirty="0"/>
          </a:p>
        </p:txBody>
      </p:sp>
      <p:graphicFrame>
        <p:nvGraphicFramePr>
          <p:cNvPr id="4" name="Diagram 3"/>
          <p:cNvGraphicFramePr/>
          <p:nvPr>
            <p:extLst>
              <p:ext uri="{D42A27DB-BD31-4B8C-83A1-F6EECF244321}">
                <p14:modId xmlns:p14="http://schemas.microsoft.com/office/powerpoint/2010/main" val="1956016772"/>
              </p:ext>
            </p:extLst>
          </p:nvPr>
        </p:nvGraphicFramePr>
        <p:xfrm>
          <a:off x="3124200" y="2514600"/>
          <a:ext cx="5486400" cy="391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6234953" cy="365125"/>
          </a:xfrm>
        </p:spPr>
        <p:txBody>
          <a:bodyPr/>
          <a:lstStyle/>
          <a:p>
            <a:pPr>
              <a:defRPr/>
            </a:pPr>
            <a:r>
              <a:rPr lang="en-US" dirty="0"/>
              <a:t>© 2017 Pearson Education, Inc., Hoboken, NJ. All rights reserved.</a:t>
            </a:r>
          </a:p>
        </p:txBody>
      </p:sp>
      <p:sp>
        <p:nvSpPr>
          <p:cNvPr id="6" name="Slide Number Placeholder 5">
            <a:extLst>
              <a:ext uri="{FF2B5EF4-FFF2-40B4-BE49-F238E27FC236}">
                <a16:creationId xmlns:a16="http://schemas.microsoft.com/office/drawing/2014/main" id="{BD61FDC9-36A7-4F40-A528-FBED61723B60}"/>
              </a:ext>
            </a:extLst>
          </p:cNvPr>
          <p:cNvSpPr>
            <a:spLocks noGrp="1"/>
          </p:cNvSpPr>
          <p:nvPr>
            <p:ph type="sldNum" sz="quarter" idx="12"/>
          </p:nvPr>
        </p:nvSpPr>
        <p:spPr/>
        <p:txBody>
          <a:bodyPr/>
          <a:lstStyle/>
          <a:p>
            <a:pPr>
              <a:defRPr/>
            </a:pPr>
            <a:fld id="{E4367C90-D8D8-4A11-9BC3-E7451ACC5EB2}" type="slidenum">
              <a:rPr lang="en-US" smtClean="0"/>
              <a:pPr>
                <a:defRPr/>
              </a:pPr>
              <a:t>9</a:t>
            </a:fld>
            <a:endParaRPr lang="en-US" dirty="0"/>
          </a:p>
        </p:txBody>
      </p:sp>
    </p:spTree>
  </p:cSld>
  <p:clrMapOvr>
    <a:masterClrMapping/>
  </p:clrMapOvr>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7186</Words>
  <Application>Microsoft Office PowerPoint</Application>
  <PresentationFormat>On-screen Show (4:3)</PresentationFormat>
  <Paragraphs>680</Paragraphs>
  <Slides>33</Slides>
  <Notes>33</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Arial</vt:lpstr>
      <vt:lpstr>Calibri</vt:lpstr>
      <vt:lpstr>Calisto MT</vt:lpstr>
      <vt:lpstr>Times New Roman</vt:lpstr>
      <vt:lpstr>Wingdings</vt:lpstr>
      <vt:lpstr>Custom Design</vt:lpstr>
      <vt:lpstr>Codex</vt:lpstr>
      <vt:lpstr>Chapter 9 Uniprocessor Scheduling</vt:lpstr>
      <vt:lpstr>Processor Scheduling</vt:lpstr>
      <vt:lpstr>PowerPoint Presentation</vt:lpstr>
      <vt:lpstr>PowerPoint Presentation</vt:lpstr>
      <vt:lpstr>PowerPoint Presentation</vt:lpstr>
      <vt:lpstr>Long-Term Scheduler</vt:lpstr>
      <vt:lpstr>Medium-Term Scheduling</vt:lpstr>
      <vt:lpstr>Short-Term Scheduling</vt:lpstr>
      <vt:lpstr>Short Term Scheduling Criteria</vt:lpstr>
      <vt:lpstr>Short-Term Scheduling Criteria:  Performance</vt:lpstr>
      <vt:lpstr>PowerPoint Presentation</vt:lpstr>
      <vt:lpstr>PowerPoint Presentation</vt:lpstr>
      <vt:lpstr>Selection Function</vt:lpstr>
      <vt:lpstr>Decision Mode</vt:lpstr>
      <vt:lpstr>Nonpreemptive vs Preemptive</vt:lpstr>
      <vt:lpstr>PowerPoint Presentation</vt:lpstr>
      <vt:lpstr>First-Come-First-Served (FCFS)</vt:lpstr>
      <vt:lpstr>Round Robin</vt:lpstr>
      <vt:lpstr>PowerPoint Presentation</vt:lpstr>
      <vt:lpstr>PowerPoint Presentation</vt:lpstr>
      <vt:lpstr>PowerPoint Presentation</vt:lpstr>
      <vt:lpstr>Shortest Process Next (SPN)</vt:lpstr>
      <vt:lpstr>Shortest Remaining Time (SRT)</vt:lpstr>
      <vt:lpstr>Highest Response Ratio Next (HRRN)</vt:lpstr>
      <vt:lpstr>PowerPoint Presentation</vt:lpstr>
      <vt:lpstr>Feedback Performance</vt:lpstr>
      <vt:lpstr>Fair-Share Scheduling</vt:lpstr>
      <vt:lpstr>PowerPoint Presentation</vt:lpstr>
      <vt:lpstr>PowerPoint Presentation</vt:lpstr>
      <vt:lpstr>PowerPoint Presentation</vt:lpstr>
      <vt:lpstr>PowerPoint Presentation</vt:lpstr>
      <vt:lpstr>PowerPoint Presentation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2017-04-20T03:20:15Z</dcterms:created>
  <dcterms:modified xsi:type="dcterms:W3CDTF">2021-02-19T19:55:19Z</dcterms:modified>
</cp:coreProperties>
</file>